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4"/>
  </p:sldMasterIdLst>
  <p:notesMasterIdLst>
    <p:notesMasterId r:id="rId39"/>
  </p:notesMasterIdLst>
  <p:handoutMasterIdLst>
    <p:handoutMasterId r:id="rId40"/>
  </p:handoutMasterIdLst>
  <p:sldIdLst>
    <p:sldId id="259" r:id="rId5"/>
    <p:sldId id="260" r:id="rId6"/>
    <p:sldId id="263" r:id="rId7"/>
    <p:sldId id="264" r:id="rId8"/>
    <p:sldId id="293" r:id="rId9"/>
    <p:sldId id="265" r:id="rId10"/>
    <p:sldId id="266" r:id="rId11"/>
    <p:sldId id="267" r:id="rId12"/>
    <p:sldId id="269" r:id="rId13"/>
    <p:sldId id="294" r:id="rId14"/>
    <p:sldId id="299" r:id="rId15"/>
    <p:sldId id="271" r:id="rId16"/>
    <p:sldId id="273" r:id="rId17"/>
    <p:sldId id="295" r:id="rId18"/>
    <p:sldId id="300" r:id="rId19"/>
    <p:sldId id="276" r:id="rId20"/>
    <p:sldId id="279" r:id="rId21"/>
    <p:sldId id="280" r:id="rId22"/>
    <p:sldId id="301" r:id="rId23"/>
    <p:sldId id="302" r:id="rId24"/>
    <p:sldId id="282" r:id="rId25"/>
    <p:sldId id="283" r:id="rId26"/>
    <p:sldId id="310" r:id="rId27"/>
    <p:sldId id="311" r:id="rId28"/>
    <p:sldId id="312" r:id="rId29"/>
    <p:sldId id="313" r:id="rId30"/>
    <p:sldId id="314" r:id="rId31"/>
    <p:sldId id="284" r:id="rId32"/>
    <p:sldId id="322" r:id="rId33"/>
    <p:sldId id="261" r:id="rId34"/>
    <p:sldId id="288" r:id="rId35"/>
    <p:sldId id="297" r:id="rId36"/>
    <p:sldId id="298" r:id="rId37"/>
    <p:sldId id="28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8C93"/>
    <a:srgbClr val="FFFEF0"/>
    <a:srgbClr val="FFFD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93F61-BE3F-4E21-AD06-13B1AFB4F4BB}" v="59" dt="2023-09-06T17:30:24.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74" autoAdjust="0"/>
  </p:normalViewPr>
  <p:slideViewPr>
    <p:cSldViewPr snapToGrid="0">
      <p:cViewPr varScale="1">
        <p:scale>
          <a:sx n="35" d="100"/>
          <a:sy n="35" d="100"/>
        </p:scale>
        <p:origin x="1028" y="4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60D4DD-CA0F-7F45-88ED-F7AEBDDD7E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56F7EBE-B50A-D443-AE2A-42132C68EF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FE77E8-BC33-C74B-9CC2-F4DA69E5A52A}" type="datetimeFigureOut">
              <a:rPr lang="en-US" smtClean="0"/>
              <a:t>11/24/2023</a:t>
            </a:fld>
            <a:endParaRPr lang="en-US"/>
          </a:p>
        </p:txBody>
      </p:sp>
      <p:sp>
        <p:nvSpPr>
          <p:cNvPr id="4" name="Footer Placeholder 3">
            <a:extLst>
              <a:ext uri="{FF2B5EF4-FFF2-40B4-BE49-F238E27FC236}">
                <a16:creationId xmlns:a16="http://schemas.microsoft.com/office/drawing/2014/main" id="{CD19BC9B-62AA-6E4E-A277-0530773DB7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7A0097-E9AC-BF4A-BC41-E2EEC52F72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B5D8E1-1850-A643-B7A4-6A6AA6A07A47}" type="slidenum">
              <a:rPr lang="en-US" smtClean="0"/>
              <a:t>‹#›</a:t>
            </a:fld>
            <a:endParaRPr lang="en-US"/>
          </a:p>
        </p:txBody>
      </p:sp>
    </p:spTree>
    <p:extLst>
      <p:ext uri="{BB962C8B-B14F-4D97-AF65-F5344CB8AC3E}">
        <p14:creationId xmlns:p14="http://schemas.microsoft.com/office/powerpoint/2010/main" val="2760798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144AA-2379-483B-9573-853F0A0A936B}" type="datetimeFigureOut">
              <a:rPr lang="en-GB" smtClean="0"/>
              <a:t>24/11/2023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6E10DC-11FC-4233-8B15-19A4EA9BAF3F}" type="slidenum">
              <a:rPr lang="en-GB" smtClean="0"/>
              <a:t>‹#›</a:t>
            </a:fld>
            <a:endParaRPr lang="en-GB"/>
          </a:p>
        </p:txBody>
      </p:sp>
    </p:spTree>
    <p:extLst>
      <p:ext uri="{BB962C8B-B14F-4D97-AF65-F5344CB8AC3E}">
        <p14:creationId xmlns:p14="http://schemas.microsoft.com/office/powerpoint/2010/main" val="358378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Welcome to our pre-arrival talk on all things money and finance. Starting university is a really exciting time, but this might be the first time that you’re managing your own money and that can be quite scary.</a:t>
            </a:r>
          </a:p>
        </p:txBody>
      </p:sp>
      <p:sp>
        <p:nvSpPr>
          <p:cNvPr id="4" name="Slide Number Placeholder 3"/>
          <p:cNvSpPr>
            <a:spLocks noGrp="1"/>
          </p:cNvSpPr>
          <p:nvPr>
            <p:ph type="sldNum" sz="quarter" idx="5"/>
          </p:nvPr>
        </p:nvSpPr>
        <p:spPr/>
        <p:txBody>
          <a:bodyPr/>
          <a:lstStyle/>
          <a:p>
            <a:fld id="{446E10DC-11FC-4233-8B15-19A4EA9BAF3F}" type="slidenum">
              <a:rPr lang="en-GB" smtClean="0"/>
              <a:t>1</a:t>
            </a:fld>
            <a:endParaRPr lang="en-GB"/>
          </a:p>
        </p:txBody>
      </p:sp>
    </p:spTree>
    <p:extLst>
      <p:ext uri="{BB962C8B-B14F-4D97-AF65-F5344CB8AC3E}">
        <p14:creationId xmlns:p14="http://schemas.microsoft.com/office/powerpoint/2010/main" val="1184047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question we get asked quite frequently during welcome period is, what’s the best student bank account to get. The most important factor when looking for a student bank account isn’t the freebies or how funky the card looks. The most important factor is, how easy will it be to manage your money effectively. Look on the app stores to see screenshots of what the apps look like, how easy is it to transfer money to a different account? Can you set a budget within the app? Can you keep track of your spending on different categories? Can you set savings goals? And the thing that many people forget, can you freeze your card on the app if you lose it in the Student Union?</a:t>
            </a:r>
          </a:p>
        </p:txBody>
      </p:sp>
      <p:sp>
        <p:nvSpPr>
          <p:cNvPr id="4" name="Slide Number Placeholder 3"/>
          <p:cNvSpPr>
            <a:spLocks noGrp="1"/>
          </p:cNvSpPr>
          <p:nvPr>
            <p:ph type="sldNum" sz="quarter" idx="5"/>
          </p:nvPr>
        </p:nvSpPr>
        <p:spPr/>
        <p:txBody>
          <a:bodyPr/>
          <a:lstStyle/>
          <a:p>
            <a:fld id="{446E10DC-11FC-4233-8B15-19A4EA9BAF3F}" type="slidenum">
              <a:rPr lang="en-GB" smtClean="0"/>
              <a:t>10</a:t>
            </a:fld>
            <a:endParaRPr lang="en-GB"/>
          </a:p>
        </p:txBody>
      </p:sp>
    </p:spTree>
    <p:extLst>
      <p:ext uri="{BB962C8B-B14F-4D97-AF65-F5344CB8AC3E}">
        <p14:creationId xmlns:p14="http://schemas.microsoft.com/office/powerpoint/2010/main" val="4150770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6E10DC-11FC-4233-8B15-19A4EA9BAF3F}" type="slidenum">
              <a:rPr lang="en-GB" smtClean="0"/>
              <a:t>11</a:t>
            </a:fld>
            <a:endParaRPr lang="en-GB"/>
          </a:p>
        </p:txBody>
      </p:sp>
    </p:spTree>
    <p:extLst>
      <p:ext uri="{BB962C8B-B14F-4D97-AF65-F5344CB8AC3E}">
        <p14:creationId xmlns:p14="http://schemas.microsoft.com/office/powerpoint/2010/main" val="3147422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Budgeting effectively means that you can identify shortfalls in advance and plan accordingly to make sure that you can meet all of your upcoming costs. Budgeting isn’t something that comes naturally to everyone – it’s a skill that you can develop over time. University is a great time to learn how to budget and you’ll use the skills you learn for the rest of your life. Start planning your budget now to make sure that you don’t run out of money within the first few weeks.</a:t>
            </a:r>
            <a:endParaRPr lang="en-GB"/>
          </a:p>
        </p:txBody>
      </p:sp>
      <p:sp>
        <p:nvSpPr>
          <p:cNvPr id="4" name="Slide Number Placeholder 3"/>
          <p:cNvSpPr>
            <a:spLocks noGrp="1"/>
          </p:cNvSpPr>
          <p:nvPr>
            <p:ph type="sldNum" sz="quarter" idx="5"/>
          </p:nvPr>
        </p:nvSpPr>
        <p:spPr/>
        <p:txBody>
          <a:bodyPr/>
          <a:lstStyle/>
          <a:p>
            <a:fld id="{446E10DC-11FC-4233-8B15-19A4EA9BAF3F}" type="slidenum">
              <a:rPr lang="en-GB" smtClean="0"/>
              <a:t>12</a:t>
            </a:fld>
            <a:endParaRPr lang="en-GB"/>
          </a:p>
        </p:txBody>
      </p:sp>
    </p:spTree>
    <p:extLst>
      <p:ext uri="{BB962C8B-B14F-4D97-AF65-F5344CB8AC3E}">
        <p14:creationId xmlns:p14="http://schemas.microsoft.com/office/powerpoint/2010/main" val="3147422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might be your first time living away from home, and so there may be things you’ve not yet thought about when it comes to knowing what to budget for. There are a range of living costs that you will need to consider while at University, and these might depend on your individual circumstances.</a:t>
            </a:r>
          </a:p>
        </p:txBody>
      </p:sp>
      <p:sp>
        <p:nvSpPr>
          <p:cNvPr id="4" name="Slide Number Placeholder 3"/>
          <p:cNvSpPr>
            <a:spLocks noGrp="1"/>
          </p:cNvSpPr>
          <p:nvPr>
            <p:ph type="sldNum" sz="quarter" idx="5"/>
          </p:nvPr>
        </p:nvSpPr>
        <p:spPr/>
        <p:txBody>
          <a:bodyPr/>
          <a:lstStyle/>
          <a:p>
            <a:fld id="{446E10DC-11FC-4233-8B15-19A4EA9BAF3F}" type="slidenum">
              <a:rPr lang="en-GB" smtClean="0"/>
              <a:t>13</a:t>
            </a:fld>
            <a:endParaRPr lang="en-GB"/>
          </a:p>
        </p:txBody>
      </p:sp>
    </p:spTree>
    <p:extLst>
      <p:ext uri="{BB962C8B-B14F-4D97-AF65-F5344CB8AC3E}">
        <p14:creationId xmlns:p14="http://schemas.microsoft.com/office/powerpoint/2010/main" val="4134997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building a budget, people often remember to include all of the essentials but forget about the non-essential things that you will inevitably want to spend money on. This doesn’t mean that you can’t spend money on these things – it just means that you will need to prioritise and adapt your budget accordingly. Here are some examples of the non-essential things that you may want to include in your budget</a:t>
            </a:r>
            <a:endParaRPr lang="en-US"/>
          </a:p>
        </p:txBody>
      </p:sp>
      <p:sp>
        <p:nvSpPr>
          <p:cNvPr id="4" name="Slide Number Placeholder 3"/>
          <p:cNvSpPr>
            <a:spLocks noGrp="1"/>
          </p:cNvSpPr>
          <p:nvPr>
            <p:ph type="sldNum" sz="quarter" idx="5"/>
          </p:nvPr>
        </p:nvSpPr>
        <p:spPr/>
        <p:txBody>
          <a:bodyPr/>
          <a:lstStyle/>
          <a:p>
            <a:fld id="{446E10DC-11FC-4233-8B15-19A4EA9BAF3F}" type="slidenum">
              <a:rPr lang="en-GB" smtClean="0"/>
              <a:t>14</a:t>
            </a:fld>
            <a:endParaRPr lang="en-GB"/>
          </a:p>
        </p:txBody>
      </p:sp>
    </p:spTree>
    <p:extLst>
      <p:ext uri="{BB962C8B-B14F-4D97-AF65-F5344CB8AC3E}">
        <p14:creationId xmlns:p14="http://schemas.microsoft.com/office/powerpoint/2010/main" val="1228791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can be useful to reflect on what other students spend money on in order to estimate how much you might want to budget for. The National Student Money Survey asks students across the country to estimate how much money they have spent per month on different categories. These are the 2022 results. Each student’s circumstances will be different and so it’s important to build a budget for your individual lifestyle. As you can see, different people will prioritise different things when it comes to spending; one student might prefer to order a takeaway every weekend, whereas another might prefer to spend money on a higher spec phone contract.</a:t>
            </a:r>
          </a:p>
        </p:txBody>
      </p:sp>
      <p:sp>
        <p:nvSpPr>
          <p:cNvPr id="4" name="Slide Number Placeholder 3"/>
          <p:cNvSpPr>
            <a:spLocks noGrp="1"/>
          </p:cNvSpPr>
          <p:nvPr>
            <p:ph type="sldNum" sz="quarter" idx="5"/>
          </p:nvPr>
        </p:nvSpPr>
        <p:spPr/>
        <p:txBody>
          <a:bodyPr/>
          <a:lstStyle/>
          <a:p>
            <a:fld id="{446E10DC-11FC-4233-8B15-19A4EA9BAF3F}" type="slidenum">
              <a:rPr lang="en-GB" smtClean="0"/>
              <a:t>15</a:t>
            </a:fld>
            <a:endParaRPr lang="en-GB"/>
          </a:p>
        </p:txBody>
      </p:sp>
    </p:spTree>
    <p:extLst>
      <p:ext uri="{BB962C8B-B14F-4D97-AF65-F5344CB8AC3E}">
        <p14:creationId xmlns:p14="http://schemas.microsoft.com/office/powerpoint/2010/main" val="1387342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that we’ve covered the basics of budgeting, you will be able to start to build your own budget. As a Keele student, you will have free access to the </a:t>
            </a:r>
            <a:r>
              <a:rPr lang="en-GB" err="1"/>
              <a:t>Blackbullion</a:t>
            </a:r>
            <a:r>
              <a:rPr lang="en-GB"/>
              <a:t> platform – you will just need to register with your Keele email address and verify your email. Perhaps after this session, or later this week, you can take some time to register on the platform and create your own budget. Once you’ve registered, creating a budget on </a:t>
            </a:r>
            <a:r>
              <a:rPr lang="en-GB" err="1"/>
              <a:t>Blackbullion</a:t>
            </a:r>
            <a:r>
              <a:rPr lang="en-GB"/>
              <a:t> can take as little as 10 minutes and can save you lots of worry later down the line.</a:t>
            </a:r>
          </a:p>
        </p:txBody>
      </p:sp>
      <p:sp>
        <p:nvSpPr>
          <p:cNvPr id="4" name="Slide Number Placeholder 3"/>
          <p:cNvSpPr>
            <a:spLocks noGrp="1"/>
          </p:cNvSpPr>
          <p:nvPr>
            <p:ph type="sldNum" sz="quarter" idx="5"/>
          </p:nvPr>
        </p:nvSpPr>
        <p:spPr/>
        <p:txBody>
          <a:bodyPr/>
          <a:lstStyle/>
          <a:p>
            <a:fld id="{446E10DC-11FC-4233-8B15-19A4EA9BAF3F}" type="slidenum">
              <a:rPr lang="en-GB" smtClean="0"/>
              <a:t>16</a:t>
            </a:fld>
            <a:endParaRPr lang="en-GB"/>
          </a:p>
        </p:txBody>
      </p:sp>
    </p:spTree>
    <p:extLst>
      <p:ext uri="{BB962C8B-B14F-4D97-AF65-F5344CB8AC3E}">
        <p14:creationId xmlns:p14="http://schemas.microsoft.com/office/powerpoint/2010/main" val="2871277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Once you’ve inputted your estimates into </a:t>
            </a:r>
            <a:r>
              <a:rPr lang="en-GB" err="1"/>
              <a:t>Blackbullion</a:t>
            </a:r>
            <a:r>
              <a:rPr lang="en-GB"/>
              <a:t>, you will be ablet o see whether your finances are balanced or not. </a:t>
            </a:r>
            <a:r>
              <a:rPr lang="en-GB" err="1"/>
              <a:t>Blackbullion</a:t>
            </a:r>
            <a:r>
              <a:rPr lang="en-GB"/>
              <a:t> will tell you if your expenditure is likely to be higher than your income – if this is the case then you will need to take action to increase your income and cut your costs. Instead, if your finances are balanced, you will be able to screenshot your </a:t>
            </a:r>
            <a:r>
              <a:rPr lang="en-GB" err="1"/>
              <a:t>Blackbullion</a:t>
            </a:r>
            <a:r>
              <a:rPr lang="en-GB"/>
              <a:t> budget to refer to during the year – you might even want to use the figures to put into your banking app if this is a feature.</a:t>
            </a:r>
          </a:p>
        </p:txBody>
      </p:sp>
      <p:sp>
        <p:nvSpPr>
          <p:cNvPr id="4" name="Slide Number Placeholder 3"/>
          <p:cNvSpPr>
            <a:spLocks noGrp="1"/>
          </p:cNvSpPr>
          <p:nvPr>
            <p:ph type="sldNum" sz="quarter" idx="5"/>
          </p:nvPr>
        </p:nvSpPr>
        <p:spPr/>
        <p:txBody>
          <a:bodyPr/>
          <a:lstStyle/>
          <a:p>
            <a:fld id="{446E10DC-11FC-4233-8B15-19A4EA9BAF3F}" type="slidenum">
              <a:rPr lang="en-GB" smtClean="0"/>
              <a:t>17</a:t>
            </a:fld>
            <a:endParaRPr lang="en-GB"/>
          </a:p>
        </p:txBody>
      </p:sp>
    </p:spTree>
    <p:extLst>
      <p:ext uri="{BB962C8B-B14F-4D97-AF65-F5344CB8AC3E}">
        <p14:creationId xmlns:p14="http://schemas.microsoft.com/office/powerpoint/2010/main" val="1664027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Maintenance allowance is means-tested and so the amount you receive is dependent on your household income. This is because the higher your household income, the more money the Government assumes your family can afford to contribute towards your living costs. This may not be the case, but you can discuss this with parents to ask whether they would be able to help. Another way to increase your income is to get a part-time job alongside your studies – this is something we would encourage all students to do. Part time and casual work not only increases your income and can help you to become financially stable, but it can also develop your skills and enhance your employability after university. There are a number of different opportunities for work within the University, and you can also look on the Keele Careers Online Hub or on search sites like Indeed to find part time work in the local area.</a:t>
            </a:r>
          </a:p>
          <a:p>
            <a:endParaRPr lang="en-GB"/>
          </a:p>
        </p:txBody>
      </p:sp>
      <p:sp>
        <p:nvSpPr>
          <p:cNvPr id="4" name="Slide Number Placeholder 3"/>
          <p:cNvSpPr>
            <a:spLocks noGrp="1"/>
          </p:cNvSpPr>
          <p:nvPr>
            <p:ph type="sldNum" sz="quarter" idx="5"/>
          </p:nvPr>
        </p:nvSpPr>
        <p:spPr/>
        <p:txBody>
          <a:bodyPr/>
          <a:lstStyle/>
          <a:p>
            <a:fld id="{446E10DC-11FC-4233-8B15-19A4EA9BAF3F}" type="slidenum">
              <a:rPr lang="en-GB" smtClean="0"/>
              <a:t>18</a:t>
            </a:fld>
            <a:endParaRPr lang="en-GB"/>
          </a:p>
        </p:txBody>
      </p:sp>
    </p:spTree>
    <p:extLst>
      <p:ext uri="{BB962C8B-B14F-4D97-AF65-F5344CB8AC3E}">
        <p14:creationId xmlns:p14="http://schemas.microsoft.com/office/powerpoint/2010/main" val="3652627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may also want to consider cutting your costs. Take a look at your budget and for each costs, try to reduce the spend or find a cheaper alternative. For example, if you’ve estimated that you will spend £100 per month on clothes, you may need to consider reducing this in your budget. Here are some examples of how you can cut your costs while at university.</a:t>
            </a:r>
          </a:p>
        </p:txBody>
      </p:sp>
      <p:sp>
        <p:nvSpPr>
          <p:cNvPr id="4" name="Slide Number Placeholder 3"/>
          <p:cNvSpPr>
            <a:spLocks noGrp="1"/>
          </p:cNvSpPr>
          <p:nvPr>
            <p:ph type="sldNum" sz="quarter" idx="5"/>
          </p:nvPr>
        </p:nvSpPr>
        <p:spPr/>
        <p:txBody>
          <a:bodyPr/>
          <a:lstStyle/>
          <a:p>
            <a:fld id="{446E10DC-11FC-4233-8B15-19A4EA9BAF3F}" type="slidenum">
              <a:rPr lang="en-GB" smtClean="0"/>
              <a:t>19</a:t>
            </a:fld>
            <a:endParaRPr lang="en-GB"/>
          </a:p>
        </p:txBody>
      </p:sp>
    </p:spTree>
    <p:extLst>
      <p:ext uri="{BB962C8B-B14F-4D97-AF65-F5344CB8AC3E}">
        <p14:creationId xmlns:p14="http://schemas.microsoft.com/office/powerpoint/2010/main" val="3687424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Over the next 45 minutes or so, we’ll be covering a variety of money-related topics that you will need to know before you start your course with us. If you have any questions at any point, please pop them in the chat – you should find a chat icon at the top or bottom of your screen depending on which device you’re using.</a:t>
            </a:r>
          </a:p>
        </p:txBody>
      </p:sp>
      <p:sp>
        <p:nvSpPr>
          <p:cNvPr id="4" name="Slide Number Placeholder 3"/>
          <p:cNvSpPr>
            <a:spLocks noGrp="1"/>
          </p:cNvSpPr>
          <p:nvPr>
            <p:ph type="sldNum" sz="quarter" idx="5"/>
          </p:nvPr>
        </p:nvSpPr>
        <p:spPr/>
        <p:txBody>
          <a:bodyPr/>
          <a:lstStyle/>
          <a:p>
            <a:fld id="{446E10DC-11FC-4233-8B15-19A4EA9BAF3F}" type="slidenum">
              <a:rPr lang="en-GB" smtClean="0"/>
              <a:t>2</a:t>
            </a:fld>
            <a:endParaRPr lang="en-GB"/>
          </a:p>
        </p:txBody>
      </p:sp>
    </p:spTree>
    <p:extLst>
      <p:ext uri="{BB962C8B-B14F-4D97-AF65-F5344CB8AC3E}">
        <p14:creationId xmlns:p14="http://schemas.microsoft.com/office/powerpoint/2010/main" val="4000551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It’s often not about the big things – it’s the small things that really make the difference. If your phone contract is quite expensive, consider whether you really NEED that much data per month and contact your network provider to discuss the possibility of reducing your tariff. If you reduced your phone contract by £20/month, you would save £240 over the year. Some networks even provide a student discount which could reduce it further.</a:t>
            </a:r>
          </a:p>
          <a:p>
            <a:r>
              <a:rPr lang="en-GB"/>
              <a:t>Another example is the weekly takeaway that many of us are guilty of. Think about whether you really NEED that Friday night takeaway or whether you could make a </a:t>
            </a:r>
            <a:r>
              <a:rPr lang="en-GB" err="1"/>
              <a:t>fakeaway</a:t>
            </a:r>
            <a:r>
              <a:rPr lang="en-GB"/>
              <a:t> at home with the food in the cupboard that might otherwise end up being wasted. If you gave up that £10 Friday takeaway every week for a year, you would save a huge £520.</a:t>
            </a:r>
          </a:p>
          <a:p>
            <a:r>
              <a:rPr lang="en-GB"/>
              <a:t>These are small sacrifices for some big rewards – and that’s exactly what effective budgeting is about.</a:t>
            </a:r>
          </a:p>
        </p:txBody>
      </p:sp>
      <p:sp>
        <p:nvSpPr>
          <p:cNvPr id="4" name="Slide Number Placeholder 3"/>
          <p:cNvSpPr>
            <a:spLocks noGrp="1"/>
          </p:cNvSpPr>
          <p:nvPr>
            <p:ph type="sldNum" sz="quarter" idx="5"/>
          </p:nvPr>
        </p:nvSpPr>
        <p:spPr/>
        <p:txBody>
          <a:bodyPr/>
          <a:lstStyle/>
          <a:p>
            <a:fld id="{446E10DC-11FC-4233-8B15-19A4EA9BAF3F}" type="slidenum">
              <a:rPr lang="en-GB" smtClean="0"/>
              <a:t>20</a:t>
            </a:fld>
            <a:endParaRPr lang="en-GB"/>
          </a:p>
        </p:txBody>
      </p:sp>
    </p:spTree>
    <p:extLst>
      <p:ext uri="{BB962C8B-B14F-4D97-AF65-F5344CB8AC3E}">
        <p14:creationId xmlns:p14="http://schemas.microsoft.com/office/powerpoint/2010/main" val="339040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Lots of places will offer a student discount, but you don’t necessarily need to buy a student card to access them. You can create a </a:t>
            </a:r>
            <a:r>
              <a:rPr lang="en-GB" err="1"/>
              <a:t>Unidays</a:t>
            </a:r>
            <a:r>
              <a:rPr lang="en-GB"/>
              <a:t> or Student Beans account for free, and there are a number of great discounts available in a wide range of stores. Just remember – just because it’s discounted doesn’t necessarily mean you should buy it.</a:t>
            </a:r>
          </a:p>
        </p:txBody>
      </p:sp>
      <p:sp>
        <p:nvSpPr>
          <p:cNvPr id="4" name="Slide Number Placeholder 3"/>
          <p:cNvSpPr>
            <a:spLocks noGrp="1"/>
          </p:cNvSpPr>
          <p:nvPr>
            <p:ph type="sldNum" sz="quarter" idx="5"/>
          </p:nvPr>
        </p:nvSpPr>
        <p:spPr/>
        <p:txBody>
          <a:bodyPr/>
          <a:lstStyle/>
          <a:p>
            <a:fld id="{446E10DC-11FC-4233-8B15-19A4EA9BAF3F}" type="slidenum">
              <a:rPr lang="en-GB" smtClean="0"/>
              <a:t>21</a:t>
            </a:fld>
            <a:endParaRPr lang="en-GB"/>
          </a:p>
        </p:txBody>
      </p:sp>
    </p:spTree>
    <p:extLst>
      <p:ext uri="{BB962C8B-B14F-4D97-AF65-F5344CB8AC3E}">
        <p14:creationId xmlns:p14="http://schemas.microsoft.com/office/powerpoint/2010/main" val="4215444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can also access cheaper travel. Have a look online to find further info about public transport discounts.</a:t>
            </a:r>
          </a:p>
        </p:txBody>
      </p:sp>
      <p:sp>
        <p:nvSpPr>
          <p:cNvPr id="4" name="Slide Number Placeholder 3"/>
          <p:cNvSpPr>
            <a:spLocks noGrp="1"/>
          </p:cNvSpPr>
          <p:nvPr>
            <p:ph type="sldNum" sz="quarter" idx="5"/>
          </p:nvPr>
        </p:nvSpPr>
        <p:spPr/>
        <p:txBody>
          <a:bodyPr/>
          <a:lstStyle/>
          <a:p>
            <a:fld id="{446E10DC-11FC-4233-8B15-19A4EA9BAF3F}" type="slidenum">
              <a:rPr lang="en-GB" smtClean="0"/>
              <a:t>22</a:t>
            </a:fld>
            <a:endParaRPr lang="en-GB"/>
          </a:p>
        </p:txBody>
      </p:sp>
    </p:spTree>
    <p:extLst>
      <p:ext uri="{BB962C8B-B14F-4D97-AF65-F5344CB8AC3E}">
        <p14:creationId xmlns:p14="http://schemas.microsoft.com/office/powerpoint/2010/main" val="297540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6E10DC-11FC-4233-8B15-19A4EA9BAF3F}" type="slidenum">
              <a:rPr lang="en-GB" smtClean="0"/>
              <a:t>23</a:t>
            </a:fld>
            <a:endParaRPr lang="en-GB"/>
          </a:p>
        </p:txBody>
      </p:sp>
    </p:spTree>
    <p:extLst>
      <p:ext uri="{BB962C8B-B14F-4D97-AF65-F5344CB8AC3E}">
        <p14:creationId xmlns:p14="http://schemas.microsoft.com/office/powerpoint/2010/main" val="3071507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6E10DC-11FC-4233-8B15-19A4EA9BAF3F}" type="slidenum">
              <a:rPr lang="en-GB" smtClean="0"/>
              <a:t>24</a:t>
            </a:fld>
            <a:endParaRPr lang="en-GB"/>
          </a:p>
        </p:txBody>
      </p:sp>
    </p:spTree>
    <p:extLst>
      <p:ext uri="{BB962C8B-B14F-4D97-AF65-F5344CB8AC3E}">
        <p14:creationId xmlns:p14="http://schemas.microsoft.com/office/powerpoint/2010/main" val="1422769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Let’s visualise it.</a:t>
            </a:r>
          </a:p>
          <a:p>
            <a:endParaRPr lang="en-GB"/>
          </a:p>
        </p:txBody>
      </p:sp>
      <p:sp>
        <p:nvSpPr>
          <p:cNvPr id="4" name="Slide Number Placeholder 3"/>
          <p:cNvSpPr>
            <a:spLocks noGrp="1"/>
          </p:cNvSpPr>
          <p:nvPr>
            <p:ph type="sldNum" sz="quarter" idx="5"/>
          </p:nvPr>
        </p:nvSpPr>
        <p:spPr/>
        <p:txBody>
          <a:bodyPr/>
          <a:lstStyle/>
          <a:p>
            <a:fld id="{446E10DC-11FC-4233-8B15-19A4EA9BAF3F}" type="slidenum">
              <a:rPr lang="en-GB" smtClean="0"/>
              <a:t>25</a:t>
            </a:fld>
            <a:endParaRPr lang="en-GB"/>
          </a:p>
        </p:txBody>
      </p:sp>
    </p:spTree>
    <p:extLst>
      <p:ext uri="{BB962C8B-B14F-4D97-AF65-F5344CB8AC3E}">
        <p14:creationId xmlns:p14="http://schemas.microsoft.com/office/powerpoint/2010/main" val="2429926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that the money is in the different piggy-bank accounts, you could spend all of the money in your entertainment account without impacting on the money you have set aside for food and bills. Your savings are also still there for those unforeseen emergencies.</a:t>
            </a:r>
          </a:p>
        </p:txBody>
      </p:sp>
      <p:sp>
        <p:nvSpPr>
          <p:cNvPr id="4" name="Slide Number Placeholder 3"/>
          <p:cNvSpPr>
            <a:spLocks noGrp="1"/>
          </p:cNvSpPr>
          <p:nvPr>
            <p:ph type="sldNum" sz="quarter" idx="5"/>
          </p:nvPr>
        </p:nvSpPr>
        <p:spPr/>
        <p:txBody>
          <a:bodyPr/>
          <a:lstStyle/>
          <a:p>
            <a:fld id="{446E10DC-11FC-4233-8B15-19A4EA9BAF3F}" type="slidenum">
              <a:rPr lang="en-GB" smtClean="0"/>
              <a:t>26</a:t>
            </a:fld>
            <a:endParaRPr lang="en-GB"/>
          </a:p>
        </p:txBody>
      </p:sp>
    </p:spTree>
    <p:extLst>
      <p:ext uri="{BB962C8B-B14F-4D97-AF65-F5344CB8AC3E}">
        <p14:creationId xmlns:p14="http://schemas.microsoft.com/office/powerpoint/2010/main" val="292262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6E10DC-11FC-4233-8B15-19A4EA9BAF3F}" type="slidenum">
              <a:rPr lang="en-GB" smtClean="0"/>
              <a:t>27</a:t>
            </a:fld>
            <a:endParaRPr lang="en-GB"/>
          </a:p>
        </p:txBody>
      </p:sp>
    </p:spTree>
    <p:extLst>
      <p:ext uri="{BB962C8B-B14F-4D97-AF65-F5344CB8AC3E}">
        <p14:creationId xmlns:p14="http://schemas.microsoft.com/office/powerpoint/2010/main" val="3009773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While you’re at Keele, you’ll be able to access support from our Student Financial Support team. We offer confidential, non-judgemental advice and guidance about a variety of financial issues. You can contact us through Student Services – we’re available through email and through virtual and face to face appointments.</a:t>
            </a:r>
          </a:p>
        </p:txBody>
      </p:sp>
      <p:sp>
        <p:nvSpPr>
          <p:cNvPr id="4" name="Slide Number Placeholder 3"/>
          <p:cNvSpPr>
            <a:spLocks noGrp="1"/>
          </p:cNvSpPr>
          <p:nvPr>
            <p:ph type="sldNum" sz="quarter" idx="5"/>
          </p:nvPr>
        </p:nvSpPr>
        <p:spPr/>
        <p:txBody>
          <a:bodyPr/>
          <a:lstStyle/>
          <a:p>
            <a:fld id="{446E10DC-11FC-4233-8B15-19A4EA9BAF3F}" type="slidenum">
              <a:rPr lang="en-GB" smtClean="0"/>
              <a:t>28</a:t>
            </a:fld>
            <a:endParaRPr lang="en-GB"/>
          </a:p>
        </p:txBody>
      </p:sp>
    </p:spTree>
    <p:extLst>
      <p:ext uri="{BB962C8B-B14F-4D97-AF65-F5344CB8AC3E}">
        <p14:creationId xmlns:p14="http://schemas.microsoft.com/office/powerpoint/2010/main" val="1168169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also have financial support available to students experiencing unforeseen urgent or sever financial hardship. If you find yourself facing a sudden, unforeseen emergency which requires money you don’t have immediate access to, we may be able to support you with a small, short-term, interest-free </a:t>
            </a:r>
            <a:r>
              <a:rPr lang="en-GB" err="1"/>
              <a:t>emegerncy</a:t>
            </a:r>
            <a:r>
              <a:rPr lang="en-GB"/>
              <a:t> loan.</a:t>
            </a:r>
          </a:p>
          <a:p>
            <a:r>
              <a:rPr lang="en-GB"/>
              <a:t>In addition, any Keele student is able to apply for our Hardship Fund if they find themselves experiencing severe financial hardship, and have exhausted all other financial support. You can find out more information on our webpages, including the eligibility criteria.</a:t>
            </a:r>
          </a:p>
          <a:p>
            <a:r>
              <a:rPr lang="en-GB"/>
              <a:t>It’s really important that you reach out for support as soon as possible if you’re starting to struggle financially.</a:t>
            </a:r>
          </a:p>
          <a:p>
            <a:endParaRPr lang="en-GB">
              <a:cs typeface="Calibri"/>
            </a:endParaRPr>
          </a:p>
        </p:txBody>
      </p:sp>
      <p:sp>
        <p:nvSpPr>
          <p:cNvPr id="4" name="Slide Number Placeholder 3"/>
          <p:cNvSpPr>
            <a:spLocks noGrp="1"/>
          </p:cNvSpPr>
          <p:nvPr>
            <p:ph type="sldNum" sz="quarter" idx="5"/>
          </p:nvPr>
        </p:nvSpPr>
        <p:spPr/>
        <p:txBody>
          <a:bodyPr/>
          <a:lstStyle/>
          <a:p>
            <a:fld id="{446E10DC-11FC-4233-8B15-19A4EA9BAF3F}" type="slidenum">
              <a:rPr lang="en-GB" smtClean="0"/>
              <a:t>29</a:t>
            </a:fld>
            <a:endParaRPr lang="en-GB"/>
          </a:p>
        </p:txBody>
      </p:sp>
    </p:spTree>
    <p:extLst>
      <p:ext uri="{BB962C8B-B14F-4D97-AF65-F5344CB8AC3E}">
        <p14:creationId xmlns:p14="http://schemas.microsoft.com/office/powerpoint/2010/main" val="259184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u="none" strike="noStrike">
                <a:solidFill>
                  <a:srgbClr val="000000"/>
                </a:solidFill>
                <a:effectLst/>
                <a:latin typeface="Calibri" panose="020F0502020204030204" pitchFamily="34" charset="0"/>
              </a:rPr>
              <a:t>Firstly, If you haven't already, please submit your application for Student Finance as soon as possible.</a:t>
            </a:r>
            <a:r>
              <a:rPr lang="en-US" sz="1800" b="0" i="0">
                <a:solidFill>
                  <a:srgbClr val="444444"/>
                </a:solidFill>
                <a:effectLst/>
                <a:latin typeface="Calibri" panose="020F0502020204030204" pitchFamily="34" charset="0"/>
              </a:rPr>
              <a:t>​ </a:t>
            </a:r>
            <a:r>
              <a:rPr lang="en-US" sz="1800" b="0" i="0" u="none" strike="noStrike">
                <a:solidFill>
                  <a:srgbClr val="000000"/>
                </a:solidFill>
                <a:effectLst/>
                <a:latin typeface="Calibri" panose="020F0502020204030204" pitchFamily="34" charset="0"/>
              </a:rPr>
              <a:t>It can take around 6 weeks for Student Finance to process your application, and so the later you apply, the more chance of there being a delay in you receiving your funds. If you submitted your application a while ago but haven't had any updates, check your Student Finance portal as they may be waiting for further evidence from you.</a:t>
            </a:r>
            <a:endParaRPr lang="en-US" sz="1800" b="0" i="0">
              <a:solidFill>
                <a:srgbClr val="444444"/>
              </a:solidFill>
              <a:effectLst/>
              <a:latin typeface="Arial" panose="020B0604020202020204" pitchFamily="34" charset="0"/>
            </a:endParaRPr>
          </a:p>
          <a:p>
            <a:endParaRPr lang="en-GB">
              <a:cs typeface="Calibri"/>
            </a:endParaRPr>
          </a:p>
          <a:p>
            <a:r>
              <a:rPr lang="en-GB">
                <a:cs typeface="Calibri"/>
              </a:rPr>
              <a:t>**Jan intake – make sure that you have applied for January start, and continue to do so in each year of study.</a:t>
            </a:r>
          </a:p>
        </p:txBody>
      </p:sp>
      <p:sp>
        <p:nvSpPr>
          <p:cNvPr id="4" name="Slide Number Placeholder 3"/>
          <p:cNvSpPr>
            <a:spLocks noGrp="1"/>
          </p:cNvSpPr>
          <p:nvPr>
            <p:ph type="sldNum" sz="quarter" idx="5"/>
          </p:nvPr>
        </p:nvSpPr>
        <p:spPr/>
        <p:txBody>
          <a:bodyPr/>
          <a:lstStyle/>
          <a:p>
            <a:fld id="{446E10DC-11FC-4233-8B15-19A4EA9BAF3F}" type="slidenum">
              <a:rPr lang="en-GB" smtClean="0"/>
              <a:t>3</a:t>
            </a:fld>
            <a:endParaRPr lang="en-GB"/>
          </a:p>
        </p:txBody>
      </p:sp>
    </p:spTree>
    <p:extLst>
      <p:ext uri="{BB962C8B-B14F-4D97-AF65-F5344CB8AC3E}">
        <p14:creationId xmlns:p14="http://schemas.microsoft.com/office/powerpoint/2010/main" val="2153734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briefly touched on </a:t>
            </a:r>
            <a:r>
              <a:rPr lang="en-GB" err="1"/>
              <a:t>Blackbullion</a:t>
            </a:r>
            <a:r>
              <a:rPr lang="en-GB"/>
              <a:t> earlier in this talk, and wanted to stress how useful the platform is. </a:t>
            </a:r>
            <a:r>
              <a:rPr lang="en-GB" err="1"/>
              <a:t>Blackbullion</a:t>
            </a:r>
            <a:r>
              <a:rPr lang="en-GB"/>
              <a:t> is filled with lots of useful information and guidance about all things money-related. These are just some of the short courses and articles available on the </a:t>
            </a:r>
            <a:r>
              <a:rPr lang="en-GB" err="1"/>
              <a:t>Blackbullion</a:t>
            </a:r>
            <a:r>
              <a:rPr lang="en-GB"/>
              <a:t> platform which </a:t>
            </a:r>
            <a:r>
              <a:rPr lang="en-GB" err="1"/>
              <a:t>ar</a:t>
            </a:r>
            <a:r>
              <a:rPr lang="en-GB"/>
              <a:t> e particularly useful as you start your university experience. You might want to take a look at these before you start your course.</a:t>
            </a:r>
          </a:p>
        </p:txBody>
      </p:sp>
      <p:sp>
        <p:nvSpPr>
          <p:cNvPr id="4" name="Slide Number Placeholder 3"/>
          <p:cNvSpPr>
            <a:spLocks noGrp="1"/>
          </p:cNvSpPr>
          <p:nvPr>
            <p:ph type="sldNum" sz="quarter" idx="5"/>
          </p:nvPr>
        </p:nvSpPr>
        <p:spPr/>
        <p:txBody>
          <a:bodyPr/>
          <a:lstStyle/>
          <a:p>
            <a:fld id="{446E10DC-11FC-4233-8B15-19A4EA9BAF3F}" type="slidenum">
              <a:rPr lang="en-GB" smtClean="0"/>
              <a:t>30</a:t>
            </a:fld>
            <a:endParaRPr lang="en-GB"/>
          </a:p>
        </p:txBody>
      </p:sp>
    </p:spTree>
    <p:extLst>
      <p:ext uri="{BB962C8B-B14F-4D97-AF65-F5344CB8AC3E}">
        <p14:creationId xmlns:p14="http://schemas.microsoft.com/office/powerpoint/2010/main" val="307599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some tips from our current students.</a:t>
            </a:r>
          </a:p>
        </p:txBody>
      </p:sp>
      <p:sp>
        <p:nvSpPr>
          <p:cNvPr id="4" name="Slide Number Placeholder 3"/>
          <p:cNvSpPr>
            <a:spLocks noGrp="1"/>
          </p:cNvSpPr>
          <p:nvPr>
            <p:ph type="sldNum" sz="quarter" idx="5"/>
          </p:nvPr>
        </p:nvSpPr>
        <p:spPr/>
        <p:txBody>
          <a:bodyPr/>
          <a:lstStyle/>
          <a:p>
            <a:fld id="{446E10DC-11FC-4233-8B15-19A4EA9BAF3F}" type="slidenum">
              <a:rPr lang="en-GB" smtClean="0"/>
              <a:t>31</a:t>
            </a:fld>
            <a:endParaRPr lang="en-GB"/>
          </a:p>
        </p:txBody>
      </p:sp>
    </p:spTree>
    <p:extLst>
      <p:ext uri="{BB962C8B-B14F-4D97-AF65-F5344CB8AC3E}">
        <p14:creationId xmlns:p14="http://schemas.microsoft.com/office/powerpoint/2010/main" val="12107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46E10DC-11FC-4233-8B15-19A4EA9BAF3F}" type="slidenum">
              <a:rPr lang="en-GB" smtClean="0"/>
              <a:t>32</a:t>
            </a:fld>
            <a:endParaRPr lang="en-GB"/>
          </a:p>
        </p:txBody>
      </p:sp>
    </p:spTree>
    <p:extLst>
      <p:ext uri="{BB962C8B-B14F-4D97-AF65-F5344CB8AC3E}">
        <p14:creationId xmlns:p14="http://schemas.microsoft.com/office/powerpoint/2010/main" val="3647430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46E10DC-11FC-4233-8B15-19A4EA9BAF3F}" type="slidenum">
              <a:rPr lang="en-GB" smtClean="0"/>
              <a:t>33</a:t>
            </a:fld>
            <a:endParaRPr lang="en-GB"/>
          </a:p>
        </p:txBody>
      </p:sp>
    </p:spTree>
    <p:extLst>
      <p:ext uri="{BB962C8B-B14F-4D97-AF65-F5344CB8AC3E}">
        <p14:creationId xmlns:p14="http://schemas.microsoft.com/office/powerpoint/2010/main" val="3956433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 now over to you. Do you have any questions for us? Please post your questions in the chat.</a:t>
            </a:r>
          </a:p>
        </p:txBody>
      </p:sp>
      <p:sp>
        <p:nvSpPr>
          <p:cNvPr id="4" name="Slide Number Placeholder 3"/>
          <p:cNvSpPr>
            <a:spLocks noGrp="1"/>
          </p:cNvSpPr>
          <p:nvPr>
            <p:ph type="sldNum" sz="quarter" idx="5"/>
          </p:nvPr>
        </p:nvSpPr>
        <p:spPr/>
        <p:txBody>
          <a:bodyPr/>
          <a:lstStyle/>
          <a:p>
            <a:fld id="{446E10DC-11FC-4233-8B15-19A4EA9BAF3F}" type="slidenum">
              <a:rPr lang="en-GB" smtClean="0"/>
              <a:t>34</a:t>
            </a:fld>
            <a:endParaRPr lang="en-GB"/>
          </a:p>
        </p:txBody>
      </p:sp>
    </p:spTree>
    <p:extLst>
      <p:ext uri="{BB962C8B-B14F-4D97-AF65-F5344CB8AC3E}">
        <p14:creationId xmlns:p14="http://schemas.microsoft.com/office/powerpoint/2010/main" val="170922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Once your application has been processed, you should receive your Entitlement letter which will confirm how much Student Finance funding you're entitled to. Undergraduate Student Finance is separated into two different areas; your tuition fee loan and your maintenance loan. Your tuition fee loan will be paid directly to the University, and your maintenance loan will be paid directly to your bank account. The maintenance allowance is paid in 3 instalments across the academic year, in September/October, in January and after Easter. The amount you receive will depend on your household income. Your entitlement letter, which looks like the example on the screen, will tell you how much maintenance allowance you’re entitled to.</a:t>
            </a:r>
          </a:p>
          <a:p>
            <a:r>
              <a:rPr lang="en-GB"/>
              <a:t>For postgraduate students, this is different and so please check the student finance website for accurate information.</a:t>
            </a:r>
          </a:p>
        </p:txBody>
      </p:sp>
      <p:sp>
        <p:nvSpPr>
          <p:cNvPr id="4" name="Slide Number Placeholder 3"/>
          <p:cNvSpPr>
            <a:spLocks noGrp="1"/>
          </p:cNvSpPr>
          <p:nvPr>
            <p:ph type="sldNum" sz="quarter" idx="5"/>
          </p:nvPr>
        </p:nvSpPr>
        <p:spPr/>
        <p:txBody>
          <a:bodyPr/>
          <a:lstStyle/>
          <a:p>
            <a:fld id="{446E10DC-11FC-4233-8B15-19A4EA9BAF3F}" type="slidenum">
              <a:rPr lang="en-GB" smtClean="0"/>
              <a:t>4</a:t>
            </a:fld>
            <a:endParaRPr lang="en-GB"/>
          </a:p>
        </p:txBody>
      </p:sp>
    </p:spTree>
    <p:extLst>
      <p:ext uri="{BB962C8B-B14F-4D97-AF65-F5344CB8AC3E}">
        <p14:creationId xmlns:p14="http://schemas.microsoft.com/office/powerpoint/2010/main" val="2407157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 haven’t yet received your entitlement letter, the table on the screen tells you roughly how much you can expect to receive based on your household income. </a:t>
            </a:r>
          </a:p>
        </p:txBody>
      </p:sp>
      <p:sp>
        <p:nvSpPr>
          <p:cNvPr id="4" name="Slide Number Placeholder 3"/>
          <p:cNvSpPr>
            <a:spLocks noGrp="1"/>
          </p:cNvSpPr>
          <p:nvPr>
            <p:ph type="sldNum" sz="quarter" idx="5"/>
          </p:nvPr>
        </p:nvSpPr>
        <p:spPr/>
        <p:txBody>
          <a:bodyPr/>
          <a:lstStyle/>
          <a:p>
            <a:fld id="{446E10DC-11FC-4233-8B15-19A4EA9BAF3F}" type="slidenum">
              <a:rPr lang="en-GB" smtClean="0"/>
              <a:t>5</a:t>
            </a:fld>
            <a:endParaRPr lang="en-GB"/>
          </a:p>
        </p:txBody>
      </p:sp>
    </p:spTree>
    <p:extLst>
      <p:ext uri="{BB962C8B-B14F-4D97-AF65-F5344CB8AC3E}">
        <p14:creationId xmlns:p14="http://schemas.microsoft.com/office/powerpoint/2010/main" val="1385276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Provided your application has been fully processed, you can expect to receive your first payment towards the end of Welcome Week but it can sometimes take a bit longer. It’s really important to make sure that you have some savings in place to support yourself for the first couple of weeks just in case. If there are any issues in you receiving your Student Finance, please contact Student Finance directly in the first instance and, if you’re still struggling, contact us.</a:t>
            </a:r>
          </a:p>
        </p:txBody>
      </p:sp>
      <p:sp>
        <p:nvSpPr>
          <p:cNvPr id="4" name="Slide Number Placeholder 3"/>
          <p:cNvSpPr>
            <a:spLocks noGrp="1"/>
          </p:cNvSpPr>
          <p:nvPr>
            <p:ph type="sldNum" sz="quarter" idx="5"/>
          </p:nvPr>
        </p:nvSpPr>
        <p:spPr/>
        <p:txBody>
          <a:bodyPr/>
          <a:lstStyle/>
          <a:p>
            <a:fld id="{446E10DC-11FC-4233-8B15-19A4EA9BAF3F}" type="slidenum">
              <a:rPr lang="en-GB" smtClean="0"/>
              <a:t>6</a:t>
            </a:fld>
            <a:endParaRPr lang="en-GB"/>
          </a:p>
        </p:txBody>
      </p:sp>
    </p:spTree>
    <p:extLst>
      <p:ext uri="{BB962C8B-B14F-4D97-AF65-F5344CB8AC3E}">
        <p14:creationId xmlns:p14="http://schemas.microsoft.com/office/powerpoint/2010/main" val="3253811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Depending on your specific course and your individual personal circumstances, you may be able to apply for additional funding support from the Government. For example, if you’re studying Nursing, Midwifery, Physiotherapy, Radiography or Paramedic Science, you may be able to receive an additional £5000 from the NHS Learning Support Fund. And for example, if you have children, you may be able to apply for the parents learning allowance and childcare grant. If you think you fall into any of these categories, please look on the Government website for more information about the eligibility criteria and how to apply.</a:t>
            </a:r>
          </a:p>
        </p:txBody>
      </p:sp>
      <p:sp>
        <p:nvSpPr>
          <p:cNvPr id="4" name="Slide Number Placeholder 3"/>
          <p:cNvSpPr>
            <a:spLocks noGrp="1"/>
          </p:cNvSpPr>
          <p:nvPr>
            <p:ph type="sldNum" sz="quarter" idx="5"/>
          </p:nvPr>
        </p:nvSpPr>
        <p:spPr/>
        <p:txBody>
          <a:bodyPr/>
          <a:lstStyle/>
          <a:p>
            <a:fld id="{446E10DC-11FC-4233-8B15-19A4EA9BAF3F}" type="slidenum">
              <a:rPr lang="en-GB" smtClean="0"/>
              <a:t>7</a:t>
            </a:fld>
            <a:endParaRPr lang="en-GB"/>
          </a:p>
        </p:txBody>
      </p:sp>
    </p:spTree>
    <p:extLst>
      <p:ext uri="{BB962C8B-B14F-4D97-AF65-F5344CB8AC3E}">
        <p14:creationId xmlns:p14="http://schemas.microsoft.com/office/powerpoint/2010/main" val="161232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Like many other </a:t>
            </a:r>
            <a:r>
              <a:rPr lang="en-GB" dirty="0" err="1"/>
              <a:t>unviersities</a:t>
            </a:r>
            <a:r>
              <a:rPr lang="en-GB" dirty="0"/>
              <a:t>, Keele offers some bursaries and scholarships. Our main bursaries for 2023 entry are our Keele University Bursary for students from low income households, and our care leaver and estranged student bursary. You can find a full list of all of our scholarships and bursaries, including School-specific awards, on our webpages along with the eligibility criteria for each.</a:t>
            </a:r>
          </a:p>
          <a:p>
            <a:r>
              <a:rPr lang="en-GB" dirty="0"/>
              <a:t>For the main Keele University Bursary, you do not need to apply for this, it will be paid to you automatically if you meet the eligibility criteria.</a:t>
            </a:r>
          </a:p>
        </p:txBody>
      </p:sp>
      <p:sp>
        <p:nvSpPr>
          <p:cNvPr id="4" name="Slide Number Placeholder 3"/>
          <p:cNvSpPr>
            <a:spLocks noGrp="1"/>
          </p:cNvSpPr>
          <p:nvPr>
            <p:ph type="sldNum" sz="quarter" idx="5"/>
          </p:nvPr>
        </p:nvSpPr>
        <p:spPr/>
        <p:txBody>
          <a:bodyPr/>
          <a:lstStyle/>
          <a:p>
            <a:fld id="{446E10DC-11FC-4233-8B15-19A4EA9BAF3F}" type="slidenum">
              <a:rPr lang="en-GB" smtClean="0"/>
              <a:t>8</a:t>
            </a:fld>
            <a:endParaRPr lang="en-GB"/>
          </a:p>
        </p:txBody>
      </p:sp>
    </p:spTree>
    <p:extLst>
      <p:ext uri="{BB962C8B-B14F-4D97-AF65-F5344CB8AC3E}">
        <p14:creationId xmlns:p14="http://schemas.microsoft.com/office/powerpoint/2010/main" val="1384446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a student, you will be able to apply for a student-specific current account. Student bank accounts usually have benefits such as an arranged overdraft which can be particularly beneficial to students. Some student bank accounts also have freebies as incentives to switch to them. It can be really useful to have access to an arranged overdraft as a student as this is an easy way to borrow money if you’re struggling for cash until you receive the next </a:t>
            </a:r>
            <a:r>
              <a:rPr lang="en-GB" err="1"/>
              <a:t>Stdent</a:t>
            </a:r>
            <a:r>
              <a:rPr lang="en-GB"/>
              <a:t> finance maintenance allowance instalment.</a:t>
            </a:r>
          </a:p>
          <a:p>
            <a:endParaRPr lang="en-US" b="0" i="0">
              <a:solidFill>
                <a:srgbClr val="000000"/>
              </a:solidFill>
              <a:effectLst/>
              <a:latin typeface="Calibri" panose="020F0502020204030204" pitchFamily="34" charset="0"/>
            </a:endParaRPr>
          </a:p>
          <a:p>
            <a:r>
              <a:rPr lang="en-US" b="0" i="0">
                <a:solidFill>
                  <a:srgbClr val="000000"/>
                </a:solidFill>
                <a:effectLst/>
                <a:latin typeface="Calibri" panose="020F0502020204030204" pitchFamily="34" charset="0"/>
              </a:rPr>
              <a:t>Here are some examples of the benefits of some student current accounts available this year. It’s important to look at the eligibility criteria – for example, some banks will only allow you to switch if you’re in your first year so it’s worth looking now rather than leaving it to the future. Have a look online at the different accounts – there will be others that aren’t included on this slide.</a:t>
            </a:r>
            <a:endParaRPr lang="en-GB"/>
          </a:p>
        </p:txBody>
      </p:sp>
      <p:sp>
        <p:nvSpPr>
          <p:cNvPr id="4" name="Slide Number Placeholder 3"/>
          <p:cNvSpPr>
            <a:spLocks noGrp="1"/>
          </p:cNvSpPr>
          <p:nvPr>
            <p:ph type="sldNum" sz="quarter" idx="5"/>
          </p:nvPr>
        </p:nvSpPr>
        <p:spPr/>
        <p:txBody>
          <a:bodyPr/>
          <a:lstStyle/>
          <a:p>
            <a:fld id="{446E10DC-11FC-4233-8B15-19A4EA9BAF3F}" type="slidenum">
              <a:rPr lang="en-GB" smtClean="0"/>
              <a:t>9</a:t>
            </a:fld>
            <a:endParaRPr lang="en-GB"/>
          </a:p>
        </p:txBody>
      </p:sp>
    </p:spTree>
    <p:extLst>
      <p:ext uri="{BB962C8B-B14F-4D97-AF65-F5344CB8AC3E}">
        <p14:creationId xmlns:p14="http://schemas.microsoft.com/office/powerpoint/2010/main" val="3314963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Holding Slide">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089D90-801E-B141-A0A3-A84A6996DAB6}"/>
              </a:ext>
            </a:extLst>
          </p:cNvPr>
          <p:cNvSpPr/>
          <p:nvPr/>
        </p:nvSpPr>
        <p:spPr>
          <a:xfrm>
            <a:off x="288945" y="279786"/>
            <a:ext cx="11614113" cy="6298430"/>
          </a:xfrm>
          <a:prstGeom prst="rect">
            <a:avLst/>
          </a:prstGeom>
          <a:solidFill>
            <a:srgbClr val="29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Rectangle 1">
            <a:extLst>
              <a:ext uri="{FF2B5EF4-FFF2-40B4-BE49-F238E27FC236}">
                <a16:creationId xmlns:a16="http://schemas.microsoft.com/office/drawing/2014/main" id="{F82C3482-2BA4-6147-A564-E4F7CD799782}"/>
              </a:ext>
            </a:extLst>
          </p:cNvPr>
          <p:cNvSpPr>
            <a:spLocks noChangeAspect="1"/>
          </p:cNvSpPr>
          <p:nvPr/>
        </p:nvSpPr>
        <p:spPr>
          <a:xfrm>
            <a:off x="288944" y="279785"/>
            <a:ext cx="11614113" cy="6298431"/>
          </a:xfrm>
          <a:prstGeom prst="rect">
            <a:avLst/>
          </a:prstGeom>
          <a:blipFill>
            <a:blip r:embed="rId2"/>
            <a:srcRect/>
            <a:stretch>
              <a:fillRect l="-2187" t="-4165" r="-2187" b="-41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2" name="Picture 11">
            <a:extLst>
              <a:ext uri="{FF2B5EF4-FFF2-40B4-BE49-F238E27FC236}">
                <a16:creationId xmlns:a16="http://schemas.microsoft.com/office/drawing/2014/main" id="{7F391026-2197-B04E-86BD-626D78390F99}"/>
              </a:ext>
            </a:extLst>
          </p:cNvPr>
          <p:cNvPicPr>
            <a:picLocks noChangeAspect="1"/>
          </p:cNvPicPr>
          <p:nvPr/>
        </p:nvPicPr>
        <p:blipFill>
          <a:blip r:embed="rId3"/>
          <a:srcRect/>
          <a:stretch/>
        </p:blipFill>
        <p:spPr>
          <a:xfrm>
            <a:off x="4711200" y="2560895"/>
            <a:ext cx="2769600" cy="1736212"/>
          </a:xfrm>
          <a:prstGeom prst="rect">
            <a:avLst/>
          </a:prstGeom>
        </p:spPr>
      </p:pic>
      <p:pic>
        <p:nvPicPr>
          <p:cNvPr id="6" name="Picture 5">
            <a:extLst>
              <a:ext uri="{FF2B5EF4-FFF2-40B4-BE49-F238E27FC236}">
                <a16:creationId xmlns:a16="http://schemas.microsoft.com/office/drawing/2014/main" id="{15C03CE3-CE88-4345-8867-1391EFEC7B2C}"/>
              </a:ext>
            </a:extLst>
          </p:cNvPr>
          <p:cNvPicPr>
            <a:picLocks noChangeAspect="1"/>
          </p:cNvPicPr>
          <p:nvPr/>
        </p:nvPicPr>
        <p:blipFill>
          <a:blip r:embed="rId4"/>
          <a:srcRect/>
          <a:stretch/>
        </p:blipFill>
        <p:spPr>
          <a:xfrm>
            <a:off x="11789123" y="4987548"/>
            <a:ext cx="402877" cy="1257484"/>
          </a:xfrm>
          <a:prstGeom prst="rect">
            <a:avLst/>
          </a:prstGeom>
        </p:spPr>
      </p:pic>
      <p:sp>
        <p:nvSpPr>
          <p:cNvPr id="8" name="Rectangle 7">
            <a:extLst>
              <a:ext uri="{FF2B5EF4-FFF2-40B4-BE49-F238E27FC236}">
                <a16:creationId xmlns:a16="http://schemas.microsoft.com/office/drawing/2014/main" id="{253DB842-3357-EA49-991A-B20660CF4591}"/>
              </a:ext>
            </a:extLst>
          </p:cNvPr>
          <p:cNvSpPr/>
          <p:nvPr/>
        </p:nvSpPr>
        <p:spPr>
          <a:xfrm>
            <a:off x="288945" y="279786"/>
            <a:ext cx="11614113" cy="6298430"/>
          </a:xfrm>
          <a:prstGeom prst="rect">
            <a:avLst/>
          </a:prstGeom>
          <a:solidFill>
            <a:srgbClr val="29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9" name="Rectangle 8">
            <a:extLst>
              <a:ext uri="{FF2B5EF4-FFF2-40B4-BE49-F238E27FC236}">
                <a16:creationId xmlns:a16="http://schemas.microsoft.com/office/drawing/2014/main" id="{D6B01999-F347-034C-8F43-D77BDC2B4E55}"/>
              </a:ext>
            </a:extLst>
          </p:cNvPr>
          <p:cNvSpPr>
            <a:spLocks noChangeAspect="1"/>
          </p:cNvSpPr>
          <p:nvPr/>
        </p:nvSpPr>
        <p:spPr>
          <a:xfrm>
            <a:off x="288944" y="279785"/>
            <a:ext cx="11614113" cy="6298431"/>
          </a:xfrm>
          <a:prstGeom prst="rect">
            <a:avLst/>
          </a:prstGeom>
          <a:blipFill>
            <a:blip r:embed="rId2"/>
            <a:srcRect/>
            <a:stretch>
              <a:fillRect l="-2187" t="-4165" r="-2187" b="-41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0" name="Picture 9">
            <a:extLst>
              <a:ext uri="{FF2B5EF4-FFF2-40B4-BE49-F238E27FC236}">
                <a16:creationId xmlns:a16="http://schemas.microsoft.com/office/drawing/2014/main" id="{34C58D84-4C0C-D24B-9108-67C2BE707392}"/>
              </a:ext>
            </a:extLst>
          </p:cNvPr>
          <p:cNvPicPr>
            <a:picLocks noChangeAspect="1"/>
          </p:cNvPicPr>
          <p:nvPr/>
        </p:nvPicPr>
        <p:blipFill>
          <a:blip r:embed="rId3"/>
          <a:srcRect/>
          <a:stretch/>
        </p:blipFill>
        <p:spPr>
          <a:xfrm>
            <a:off x="4711200" y="2560895"/>
            <a:ext cx="2769600" cy="1736212"/>
          </a:xfrm>
          <a:prstGeom prst="rect">
            <a:avLst/>
          </a:prstGeom>
        </p:spPr>
      </p:pic>
      <p:pic>
        <p:nvPicPr>
          <p:cNvPr id="11" name="Picture 10">
            <a:extLst>
              <a:ext uri="{FF2B5EF4-FFF2-40B4-BE49-F238E27FC236}">
                <a16:creationId xmlns:a16="http://schemas.microsoft.com/office/drawing/2014/main" id="{4C4BE721-49A2-704B-BAA1-E4AFB5CEE0DE}"/>
              </a:ext>
            </a:extLst>
          </p:cNvPr>
          <p:cNvPicPr>
            <a:picLocks noChangeAspect="1"/>
          </p:cNvPicPr>
          <p:nvPr/>
        </p:nvPicPr>
        <p:blipFill>
          <a:blip r:embed="rId4"/>
          <a:srcRect/>
          <a:stretch/>
        </p:blipFill>
        <p:spPr>
          <a:xfrm>
            <a:off x="11789123" y="4987548"/>
            <a:ext cx="402877" cy="1257484"/>
          </a:xfrm>
          <a:prstGeom prst="rect">
            <a:avLst/>
          </a:prstGeom>
        </p:spPr>
      </p:pic>
    </p:spTree>
    <p:extLst>
      <p:ext uri="{BB962C8B-B14F-4D97-AF65-F5344CB8AC3E}">
        <p14:creationId xmlns:p14="http://schemas.microsoft.com/office/powerpoint/2010/main" val="2388273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Slide">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0982CA-A379-5E4A-8DC2-CA81314270EA}"/>
              </a:ext>
            </a:extLst>
          </p:cNvPr>
          <p:cNvSpPr/>
          <p:nvPr/>
        </p:nvSpPr>
        <p:spPr>
          <a:xfrm>
            <a:off x="288945" y="279786"/>
            <a:ext cx="11614113" cy="6298430"/>
          </a:xfrm>
          <a:prstGeom prst="rect">
            <a:avLst/>
          </a:prstGeom>
          <a:solidFill>
            <a:srgbClr val="271E3D">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rgbClr val="271E3D"/>
              </a:solidFill>
            </a:endParaRPr>
          </a:p>
        </p:txBody>
      </p:sp>
      <p:pic>
        <p:nvPicPr>
          <p:cNvPr id="9" name="Picture 8">
            <a:extLst>
              <a:ext uri="{FF2B5EF4-FFF2-40B4-BE49-F238E27FC236}">
                <a16:creationId xmlns:a16="http://schemas.microsoft.com/office/drawing/2014/main" id="{41F43CE7-88E9-F348-8A8D-192FC75AF8F1}"/>
              </a:ext>
            </a:extLst>
          </p:cNvPr>
          <p:cNvPicPr>
            <a:picLocks noChangeAspect="1"/>
          </p:cNvPicPr>
          <p:nvPr/>
        </p:nvPicPr>
        <p:blipFill>
          <a:blip r:embed="rId2"/>
          <a:srcRect/>
          <a:stretch/>
        </p:blipFill>
        <p:spPr>
          <a:xfrm>
            <a:off x="8780381" y="630606"/>
            <a:ext cx="2769600" cy="1407356"/>
          </a:xfrm>
          <a:prstGeom prst="rect">
            <a:avLst/>
          </a:prstGeom>
        </p:spPr>
      </p:pic>
      <p:sp>
        <p:nvSpPr>
          <p:cNvPr id="13" name="TextBox 12">
            <a:extLst>
              <a:ext uri="{FF2B5EF4-FFF2-40B4-BE49-F238E27FC236}">
                <a16:creationId xmlns:a16="http://schemas.microsoft.com/office/drawing/2014/main" id="{09DA286B-5D0B-8F44-8BD0-0CF55D88956E}"/>
              </a:ext>
            </a:extLst>
          </p:cNvPr>
          <p:cNvSpPr txBox="1">
            <a:spLocks noChangeArrowheads="1"/>
          </p:cNvSpPr>
          <p:nvPr/>
        </p:nvSpPr>
        <p:spPr bwMode="auto">
          <a:xfrm>
            <a:off x="1021797" y="4954373"/>
            <a:ext cx="3532716" cy="916598"/>
          </a:xfrm>
          <a:prstGeom prst="rect">
            <a:avLst/>
          </a:prstGeom>
          <a:noFill/>
          <a:ln>
            <a:noFill/>
          </a:ln>
          <a:extLst>
            <a:ext uri="{909E8E84-426E-40dd-AFC4-6F175D3DCCD1}"/>
            <a:ext uri="{91240B29-F687-4f45-9708-019B960494DF}"/>
          </a:extLst>
        </p:spPr>
        <p:txBody>
          <a:bodyPr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lnSpc>
                <a:spcPct val="110000"/>
              </a:lnSpc>
              <a:defRPr/>
            </a:pPr>
            <a:r>
              <a:rPr lang="en-GB" sz="1100" b="1" err="1">
                <a:solidFill>
                  <a:schemeClr val="bg2"/>
                </a:solidFill>
              </a:rPr>
              <a:t>Keele</a:t>
            </a:r>
            <a:r>
              <a:rPr lang="en-GB" sz="1100" b="1">
                <a:solidFill>
                  <a:schemeClr val="bg2"/>
                </a:solidFill>
              </a:rPr>
              <a:t> University</a:t>
            </a:r>
          </a:p>
          <a:p>
            <a:pPr eaLnBrk="1" hangingPunct="1">
              <a:lnSpc>
                <a:spcPct val="110000"/>
              </a:lnSpc>
              <a:defRPr/>
            </a:pPr>
            <a:r>
              <a:rPr lang="en-GB" sz="1100">
                <a:solidFill>
                  <a:schemeClr val="bg2"/>
                </a:solidFill>
              </a:rPr>
              <a:t>Newcastle-under-Lyme</a:t>
            </a:r>
          </a:p>
          <a:p>
            <a:pPr eaLnBrk="1" hangingPunct="1">
              <a:lnSpc>
                <a:spcPct val="110000"/>
              </a:lnSpc>
              <a:defRPr/>
            </a:pPr>
            <a:r>
              <a:rPr lang="en-GB" sz="1100">
                <a:solidFill>
                  <a:schemeClr val="bg2"/>
                </a:solidFill>
              </a:rPr>
              <a:t>Staffordshire</a:t>
            </a:r>
          </a:p>
          <a:p>
            <a:pPr eaLnBrk="1" hangingPunct="1">
              <a:lnSpc>
                <a:spcPct val="110000"/>
              </a:lnSpc>
              <a:defRPr/>
            </a:pPr>
            <a:r>
              <a:rPr lang="en-GB" sz="1100">
                <a:solidFill>
                  <a:schemeClr val="bg2"/>
                </a:solidFill>
              </a:rPr>
              <a:t>ST5 5BG</a:t>
            </a:r>
          </a:p>
          <a:p>
            <a:pPr eaLnBrk="1" hangingPunct="1">
              <a:lnSpc>
                <a:spcPct val="110000"/>
              </a:lnSpc>
              <a:defRPr/>
            </a:pPr>
            <a:r>
              <a:rPr lang="en-GB" sz="1100">
                <a:solidFill>
                  <a:schemeClr val="bg2"/>
                </a:solidFill>
              </a:rPr>
              <a:t>+44 (0)1782 732000</a:t>
            </a:r>
          </a:p>
        </p:txBody>
      </p:sp>
      <p:sp>
        <p:nvSpPr>
          <p:cNvPr id="16" name="TextBox 15">
            <a:extLst>
              <a:ext uri="{FF2B5EF4-FFF2-40B4-BE49-F238E27FC236}">
                <a16:creationId xmlns:a16="http://schemas.microsoft.com/office/drawing/2014/main" id="{FE0BE2FF-041F-C240-9E7C-A20C83F486F9}"/>
              </a:ext>
            </a:extLst>
          </p:cNvPr>
          <p:cNvSpPr txBox="1">
            <a:spLocks noChangeArrowheads="1"/>
          </p:cNvSpPr>
          <p:nvPr/>
        </p:nvSpPr>
        <p:spPr bwMode="auto">
          <a:xfrm>
            <a:off x="1025249" y="2936611"/>
            <a:ext cx="6311077" cy="1184940"/>
          </a:xfrm>
          <a:prstGeom prst="rect">
            <a:avLst/>
          </a:prstGeom>
          <a:noFill/>
          <a:ln>
            <a:noFill/>
          </a:ln>
          <a:extLst>
            <a:ext uri="{909E8E84-426E-40dd-AFC4-6F175D3DCCD1}"/>
            <a:ext uri="{91240B29-F687-4f45-9708-019B960494DF}"/>
          </a:extLst>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l" eaLnBrk="1" hangingPunct="1">
              <a:defRPr/>
            </a:pPr>
            <a:r>
              <a:rPr lang="en-US" sz="7700">
                <a:solidFill>
                  <a:schemeClr val="bg2"/>
                </a:solidFill>
                <a:latin typeface="Palatino Linotype" charset="0"/>
                <a:cs typeface="Palatino Linotype" charset="0"/>
              </a:rPr>
              <a:t>Thank </a:t>
            </a:r>
            <a:r>
              <a:rPr lang="en-US" sz="7700" b="0" i="1" baseline="0">
                <a:solidFill>
                  <a:schemeClr val="bg2"/>
                </a:solidFill>
                <a:latin typeface="Palatino Linotype" charset="0"/>
                <a:cs typeface="Palatino Linotype" charset="0"/>
              </a:rPr>
              <a:t>you</a:t>
            </a:r>
          </a:p>
        </p:txBody>
      </p:sp>
      <p:pic>
        <p:nvPicPr>
          <p:cNvPr id="8" name="Picture 7">
            <a:extLst>
              <a:ext uri="{FF2B5EF4-FFF2-40B4-BE49-F238E27FC236}">
                <a16:creationId xmlns:a16="http://schemas.microsoft.com/office/drawing/2014/main" id="{771E2412-7F6D-0F49-BCE1-E4A9BB303CCB}"/>
              </a:ext>
            </a:extLst>
          </p:cNvPr>
          <p:cNvPicPr>
            <a:picLocks noChangeAspect="1"/>
          </p:cNvPicPr>
          <p:nvPr/>
        </p:nvPicPr>
        <p:blipFill>
          <a:blip r:embed="rId3"/>
          <a:srcRect/>
          <a:stretch/>
        </p:blipFill>
        <p:spPr>
          <a:xfrm>
            <a:off x="11789123" y="4987548"/>
            <a:ext cx="402877" cy="1257484"/>
          </a:xfrm>
          <a:prstGeom prst="rect">
            <a:avLst/>
          </a:prstGeom>
        </p:spPr>
      </p:pic>
    </p:spTree>
    <p:extLst>
      <p:ext uri="{BB962C8B-B14F-4D97-AF65-F5344CB8AC3E}">
        <p14:creationId xmlns:p14="http://schemas.microsoft.com/office/powerpoint/2010/main" val="320744613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Keele Hall">
    <p:bg>
      <p:bgPr>
        <a:solidFill>
          <a:schemeClr val="bg2"/>
        </a:solidFill>
        <a:effectLst/>
      </p:bgPr>
    </p:bg>
    <p:spTree>
      <p:nvGrpSpPr>
        <p:cNvPr id="1" name=""/>
        <p:cNvGrpSpPr/>
        <p:nvPr/>
      </p:nvGrpSpPr>
      <p:grpSpPr>
        <a:xfrm>
          <a:off x="0" y="0"/>
          <a:ext cx="0" cy="0"/>
          <a:chOff x="0" y="0"/>
          <a:chExt cx="0" cy="0"/>
        </a:xfrm>
      </p:grpSpPr>
      <p:pic>
        <p:nvPicPr>
          <p:cNvPr id="13" name="Picture 12" descr="A lake with trees and a castle in the background&#10;&#10;Description automatically generated with low confidence">
            <a:extLst>
              <a:ext uri="{FF2B5EF4-FFF2-40B4-BE49-F238E27FC236}">
                <a16:creationId xmlns:a16="http://schemas.microsoft.com/office/drawing/2014/main" id="{D882BF6A-28CF-1C4B-8430-998F1BAE7BC1}"/>
              </a:ext>
            </a:extLst>
          </p:cNvPr>
          <p:cNvPicPr>
            <a:picLocks noChangeAspect="1"/>
          </p:cNvPicPr>
          <p:nvPr userDrawn="1"/>
        </p:nvPicPr>
        <p:blipFill rotWithShape="1">
          <a:blip r:embed="rId2"/>
          <a:srcRect l="54"/>
          <a:stretch/>
        </p:blipFill>
        <p:spPr>
          <a:xfrm>
            <a:off x="295254" y="326465"/>
            <a:ext cx="11601491" cy="6286500"/>
          </a:xfrm>
          <a:prstGeom prst="rect">
            <a:avLst/>
          </a:prstGeom>
        </p:spPr>
      </p:pic>
      <p:sp>
        <p:nvSpPr>
          <p:cNvPr id="11" name="Rectangle 10">
            <a:extLst>
              <a:ext uri="{FF2B5EF4-FFF2-40B4-BE49-F238E27FC236}">
                <a16:creationId xmlns:a16="http://schemas.microsoft.com/office/drawing/2014/main" id="{2E9C0202-972B-794A-A34A-2FF0A264195D}"/>
              </a:ext>
            </a:extLst>
          </p:cNvPr>
          <p:cNvSpPr/>
          <p:nvPr/>
        </p:nvSpPr>
        <p:spPr>
          <a:xfrm>
            <a:off x="295254" y="3463365"/>
            <a:ext cx="11601491" cy="3149600"/>
          </a:xfrm>
          <a:prstGeom prst="rect">
            <a:avLst/>
          </a:prstGeom>
          <a:gradFill flip="none" rotWithShape="1">
            <a:gsLst>
              <a:gs pos="96000">
                <a:srgbClr val="1F1D5B">
                  <a:alpha val="0"/>
                  <a:lumMod val="0"/>
                  <a:lumOff val="100000"/>
                </a:srgbClr>
              </a:gs>
              <a:gs pos="22000">
                <a:schemeClr val="tx1">
                  <a:alpha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a:extLst>
              <a:ext uri="{FF2B5EF4-FFF2-40B4-BE49-F238E27FC236}">
                <a16:creationId xmlns:a16="http://schemas.microsoft.com/office/drawing/2014/main" id="{5F250CBB-0541-8545-BD11-05958549B1C1}"/>
              </a:ext>
            </a:extLst>
          </p:cNvPr>
          <p:cNvSpPr>
            <a:spLocks noGrp="1"/>
          </p:cNvSpPr>
          <p:nvPr>
            <p:ph type="title" hasCustomPrompt="1"/>
          </p:nvPr>
        </p:nvSpPr>
        <p:spPr>
          <a:xfrm>
            <a:off x="722483" y="4305570"/>
            <a:ext cx="10580944" cy="1280067"/>
          </a:xfrm>
          <a:prstGeom prst="rect">
            <a:avLst/>
          </a:prstGeom>
        </p:spPr>
        <p:txBody>
          <a:bodyPr lIns="0" tIns="0" rIns="0" bIns="0" anchor="ctr" anchorCtr="0">
            <a:normAutofit/>
          </a:bodyPr>
          <a:lstStyle>
            <a:lvl1pPr>
              <a:defRPr sz="4000" baseline="0">
                <a:solidFill>
                  <a:schemeClr val="bg2"/>
                </a:solidFill>
                <a:latin typeface="Palatino Linotype" panose="02040502050505030304" pitchFamily="18" charset="0"/>
              </a:defRPr>
            </a:lvl1pPr>
          </a:lstStyle>
          <a:p>
            <a:r>
              <a:rPr lang="en-GB" sz="3600" b="0" i="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3600" b="0" i="0">
                <a:solidFill>
                  <a:schemeClr val="bg1"/>
                </a:solidFill>
                <a:latin typeface="Palatino Linotype" panose="02040502050505030304" pitchFamily="18" charset="0"/>
                <a:ea typeface="Palatino" pitchFamily="2" charset="77"/>
                <a:cs typeface="Arial" panose="020B0604020202020204" pitchFamily="34" charset="0"/>
              </a:rPr>
            </a:br>
            <a:r>
              <a:rPr lang="en-GB" sz="3600" b="0" i="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3600" b="0" i="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5" name="Text Placeholder 24">
            <a:extLst>
              <a:ext uri="{FF2B5EF4-FFF2-40B4-BE49-F238E27FC236}">
                <a16:creationId xmlns:a16="http://schemas.microsoft.com/office/drawing/2014/main" id="{BD1C5539-4607-A549-B9DA-5F0E429AACA9}"/>
              </a:ext>
            </a:extLst>
          </p:cNvPr>
          <p:cNvSpPr>
            <a:spLocks noGrp="1"/>
          </p:cNvSpPr>
          <p:nvPr>
            <p:ph type="body" sz="quarter" idx="10" hasCustomPrompt="1"/>
          </p:nvPr>
        </p:nvSpPr>
        <p:spPr>
          <a:xfrm>
            <a:off x="721304" y="5701175"/>
            <a:ext cx="10582123" cy="519078"/>
          </a:xfrm>
          <a:prstGeom prst="rect">
            <a:avLst/>
          </a:prstGeom>
        </p:spPr>
        <p:txBody>
          <a:bodyPr lIns="0" tIns="0" rIns="0" bIns="0">
            <a:normAutofit/>
          </a:bodyPr>
          <a:lstStyle>
            <a:lvl1pPr marL="0" indent="0">
              <a:lnSpc>
                <a:spcPct val="150000"/>
              </a:lnSpc>
              <a:spcBef>
                <a:spcPts val="0"/>
              </a:spcBef>
              <a:buNone/>
              <a:defRPr sz="2133" b="0" cap="all" baseline="0">
                <a:solidFill>
                  <a:schemeClr val="bg2"/>
                </a:solidFill>
                <a:latin typeface="Arial" panose="020B0604020202020204" pitchFamily="34" charset="0"/>
              </a:defRPr>
            </a:lvl1pPr>
            <a:lvl2pPr marL="457177" indent="0">
              <a:buNone/>
              <a:defRPr>
                <a:solidFill>
                  <a:schemeClr val="bg1"/>
                </a:solidFill>
              </a:defRPr>
            </a:lvl2pPr>
            <a:lvl3pPr marL="914352" indent="0">
              <a:buNone/>
              <a:defRPr>
                <a:solidFill>
                  <a:schemeClr val="bg1"/>
                </a:solidFill>
              </a:defRPr>
            </a:lvl3pPr>
            <a:lvl4pPr marL="1371530" indent="0">
              <a:buNone/>
              <a:defRPr>
                <a:solidFill>
                  <a:schemeClr val="bg1"/>
                </a:solidFill>
              </a:defRPr>
            </a:lvl4pPr>
            <a:lvl5pPr marL="1828707" indent="0">
              <a:buNone/>
              <a:defRPr>
                <a:solidFill>
                  <a:schemeClr val="bg1"/>
                </a:solidFill>
              </a:defRPr>
            </a:lvl5pPr>
          </a:lstStyle>
          <a:p>
            <a:pPr>
              <a:lnSpc>
                <a:spcPct val="120000"/>
              </a:lnSpc>
            </a:pPr>
            <a:r>
              <a:rPr lang="en-GB" sz="2399">
                <a:solidFill>
                  <a:schemeClr val="bg1"/>
                </a:solidFill>
                <a:latin typeface="Arial" panose="020B0604020202020204" pitchFamily="34" charset="0"/>
                <a:cs typeface="Arial" panose="020B0604020202020204" pitchFamily="34" charset="0"/>
              </a:rPr>
              <a:t>Presentation sub-title Arial 24 point</a:t>
            </a:r>
          </a:p>
        </p:txBody>
      </p:sp>
      <p:cxnSp>
        <p:nvCxnSpPr>
          <p:cNvPr id="6" name="Straight Connector 5">
            <a:extLst>
              <a:ext uri="{FF2B5EF4-FFF2-40B4-BE49-F238E27FC236}">
                <a16:creationId xmlns:a16="http://schemas.microsoft.com/office/drawing/2014/main" id="{E32F6982-3E3B-914D-BF1B-980CA334B33B}"/>
              </a:ext>
            </a:extLst>
          </p:cNvPr>
          <p:cNvCxnSpPr>
            <a:cxnSpLocks noChangeShapeType="1"/>
          </p:cNvCxnSpPr>
          <p:nvPr/>
        </p:nvCxnSpPr>
        <p:spPr bwMode="auto">
          <a:xfrm>
            <a:off x="722482" y="5588235"/>
            <a:ext cx="10605918"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CC40B1E3-BACD-1D4D-8D29-268B1BB556AD}"/>
              </a:ext>
            </a:extLst>
          </p:cNvPr>
          <p:cNvPicPr>
            <a:picLocks noChangeAspect="1"/>
          </p:cNvPicPr>
          <p:nvPr/>
        </p:nvPicPr>
        <p:blipFill>
          <a:blip r:embed="rId3"/>
          <a:srcRect/>
          <a:stretch/>
        </p:blipFill>
        <p:spPr>
          <a:xfrm>
            <a:off x="11789123" y="4987548"/>
            <a:ext cx="402877" cy="1257484"/>
          </a:xfrm>
          <a:prstGeom prst="rect">
            <a:avLst/>
          </a:prstGeom>
        </p:spPr>
      </p:pic>
    </p:spTree>
    <p:extLst>
      <p:ext uri="{BB962C8B-B14F-4D97-AF65-F5344CB8AC3E}">
        <p14:creationId xmlns:p14="http://schemas.microsoft.com/office/powerpoint/2010/main" val="358183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Union Square">
    <p:bg>
      <p:bgPr>
        <a:solidFill>
          <a:schemeClr val="bg2"/>
        </a:solidFill>
        <a:effectLst/>
      </p:bgPr>
    </p:bg>
    <p:spTree>
      <p:nvGrpSpPr>
        <p:cNvPr id="1" name=""/>
        <p:cNvGrpSpPr/>
        <p:nvPr/>
      </p:nvGrpSpPr>
      <p:grpSpPr>
        <a:xfrm>
          <a:off x="0" y="0"/>
          <a:ext cx="0" cy="0"/>
          <a:chOff x="0" y="0"/>
          <a:chExt cx="0" cy="0"/>
        </a:xfrm>
      </p:grpSpPr>
      <p:pic>
        <p:nvPicPr>
          <p:cNvPr id="12" name="Picture 11" descr="A picture containing road, outdoor, street, city&#10;&#10;Description automatically generated">
            <a:extLst>
              <a:ext uri="{FF2B5EF4-FFF2-40B4-BE49-F238E27FC236}">
                <a16:creationId xmlns:a16="http://schemas.microsoft.com/office/drawing/2014/main" id="{8767F0BC-8145-5C4B-8349-B63C3A59B20D}"/>
              </a:ext>
            </a:extLst>
          </p:cNvPr>
          <p:cNvPicPr>
            <a:picLocks noChangeAspect="1"/>
          </p:cNvPicPr>
          <p:nvPr userDrawn="1"/>
        </p:nvPicPr>
        <p:blipFill rotWithShape="1">
          <a:blip r:embed="rId2"/>
          <a:srcRect b="202"/>
          <a:stretch/>
        </p:blipFill>
        <p:spPr>
          <a:xfrm>
            <a:off x="292100" y="279400"/>
            <a:ext cx="11607800" cy="6273791"/>
          </a:xfrm>
          <a:prstGeom prst="rect">
            <a:avLst/>
          </a:prstGeom>
        </p:spPr>
      </p:pic>
      <p:cxnSp>
        <p:nvCxnSpPr>
          <p:cNvPr id="4" name="Straight Connector 3">
            <a:extLst>
              <a:ext uri="{FF2B5EF4-FFF2-40B4-BE49-F238E27FC236}">
                <a16:creationId xmlns:a16="http://schemas.microsoft.com/office/drawing/2014/main" id="{9E79B0C3-2F9F-3B4E-AE12-82EDB882ED24}"/>
              </a:ext>
            </a:extLst>
          </p:cNvPr>
          <p:cNvCxnSpPr>
            <a:cxnSpLocks noChangeShapeType="1"/>
          </p:cNvCxnSpPr>
          <p:nvPr userDrawn="1"/>
        </p:nvCxnSpPr>
        <p:spPr bwMode="auto">
          <a:xfrm>
            <a:off x="722482" y="2325216"/>
            <a:ext cx="10450025"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998F6E76-A0CF-2849-B934-D1C9699B45D8}"/>
              </a:ext>
            </a:extLst>
          </p:cNvPr>
          <p:cNvSpPr>
            <a:spLocks noGrp="1"/>
          </p:cNvSpPr>
          <p:nvPr>
            <p:ph type="title" hasCustomPrompt="1"/>
          </p:nvPr>
        </p:nvSpPr>
        <p:spPr>
          <a:xfrm>
            <a:off x="722483" y="1047533"/>
            <a:ext cx="10450024" cy="1280067"/>
          </a:xfrm>
          <a:prstGeom prst="rect">
            <a:avLst/>
          </a:prstGeom>
        </p:spPr>
        <p:txBody>
          <a:bodyPr lIns="0" tIns="0" rIns="0" bIns="0" anchor="ctr" anchorCtr="0">
            <a:normAutofit/>
          </a:bodyPr>
          <a:lstStyle>
            <a:lvl1pPr>
              <a:defRPr sz="4000" baseline="0">
                <a:solidFill>
                  <a:schemeClr val="bg1"/>
                </a:solidFill>
                <a:latin typeface="Palatino Linotype" panose="02040502050505030304" pitchFamily="18" charset="0"/>
              </a:defRPr>
            </a:lvl1pPr>
          </a:lstStyle>
          <a:p>
            <a:r>
              <a:rPr lang="en-GB" sz="3600" b="0" i="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3600" b="0" i="0">
                <a:solidFill>
                  <a:schemeClr val="bg1"/>
                </a:solidFill>
                <a:latin typeface="Palatino Linotype" panose="02040502050505030304" pitchFamily="18" charset="0"/>
                <a:ea typeface="Palatino" pitchFamily="2" charset="77"/>
                <a:cs typeface="Arial" panose="020B0604020202020204" pitchFamily="34" charset="0"/>
              </a:rPr>
            </a:br>
            <a:r>
              <a:rPr lang="en-GB" sz="3600" b="0" i="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3600" b="0" i="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6" name="Text Placeholder 24">
            <a:extLst>
              <a:ext uri="{FF2B5EF4-FFF2-40B4-BE49-F238E27FC236}">
                <a16:creationId xmlns:a16="http://schemas.microsoft.com/office/drawing/2014/main" id="{C38BDE3E-CDD7-0848-B272-A0E35C78705B}"/>
              </a:ext>
            </a:extLst>
          </p:cNvPr>
          <p:cNvSpPr>
            <a:spLocks noGrp="1"/>
          </p:cNvSpPr>
          <p:nvPr>
            <p:ph type="body" sz="quarter" idx="10" hasCustomPrompt="1"/>
          </p:nvPr>
        </p:nvSpPr>
        <p:spPr>
          <a:xfrm>
            <a:off x="721305" y="2443138"/>
            <a:ext cx="10450024" cy="519078"/>
          </a:xfrm>
          <a:prstGeom prst="rect">
            <a:avLst/>
          </a:prstGeom>
        </p:spPr>
        <p:txBody>
          <a:bodyPr lIns="0" tIns="0" rIns="0" bIns="0">
            <a:normAutofit/>
          </a:bodyPr>
          <a:lstStyle>
            <a:lvl1pPr marL="0" indent="0">
              <a:lnSpc>
                <a:spcPct val="150000"/>
              </a:lnSpc>
              <a:spcBef>
                <a:spcPts val="0"/>
              </a:spcBef>
              <a:buNone/>
              <a:defRPr sz="2133" b="0" cap="all" baseline="0">
                <a:solidFill>
                  <a:schemeClr val="bg1"/>
                </a:solidFill>
                <a:latin typeface="Arial" panose="020B0604020202020204" pitchFamily="34" charset="0"/>
              </a:defRPr>
            </a:lvl1pPr>
            <a:lvl2pPr marL="457177" indent="0">
              <a:buNone/>
              <a:defRPr>
                <a:solidFill>
                  <a:schemeClr val="bg1"/>
                </a:solidFill>
              </a:defRPr>
            </a:lvl2pPr>
            <a:lvl3pPr marL="914352" indent="0">
              <a:buNone/>
              <a:defRPr>
                <a:solidFill>
                  <a:schemeClr val="bg1"/>
                </a:solidFill>
              </a:defRPr>
            </a:lvl3pPr>
            <a:lvl4pPr marL="1371530" indent="0">
              <a:buNone/>
              <a:defRPr>
                <a:solidFill>
                  <a:schemeClr val="bg1"/>
                </a:solidFill>
              </a:defRPr>
            </a:lvl4pPr>
            <a:lvl5pPr marL="1828707" indent="0">
              <a:buNone/>
              <a:defRPr>
                <a:solidFill>
                  <a:schemeClr val="bg1"/>
                </a:solidFill>
              </a:defRPr>
            </a:lvl5pPr>
          </a:lstStyle>
          <a:p>
            <a:pPr>
              <a:lnSpc>
                <a:spcPct val="120000"/>
              </a:lnSpc>
            </a:pPr>
            <a:r>
              <a:rPr lang="en-GB" sz="2399">
                <a:solidFill>
                  <a:schemeClr val="bg1"/>
                </a:solidFill>
                <a:latin typeface="Arial" panose="020B0604020202020204" pitchFamily="34" charset="0"/>
                <a:cs typeface="Arial" panose="020B0604020202020204" pitchFamily="34" charset="0"/>
              </a:rPr>
              <a:t>Presentation sub-title Arial 24 point</a:t>
            </a:r>
          </a:p>
        </p:txBody>
      </p:sp>
      <p:pic>
        <p:nvPicPr>
          <p:cNvPr id="7" name="Picture 6">
            <a:extLst>
              <a:ext uri="{FF2B5EF4-FFF2-40B4-BE49-F238E27FC236}">
                <a16:creationId xmlns:a16="http://schemas.microsoft.com/office/drawing/2014/main" id="{66AC80B7-B12B-DD4C-B1A9-0DC00793BB20}"/>
              </a:ext>
            </a:extLst>
          </p:cNvPr>
          <p:cNvPicPr>
            <a:picLocks noChangeAspect="1"/>
          </p:cNvPicPr>
          <p:nvPr/>
        </p:nvPicPr>
        <p:blipFill>
          <a:blip r:embed="rId3"/>
          <a:srcRect/>
          <a:stretch/>
        </p:blipFill>
        <p:spPr>
          <a:xfrm>
            <a:off x="11789123" y="4987548"/>
            <a:ext cx="402877" cy="1257484"/>
          </a:xfrm>
          <a:prstGeom prst="rect">
            <a:avLst/>
          </a:prstGeom>
        </p:spPr>
      </p:pic>
    </p:spTree>
    <p:extLst>
      <p:ext uri="{BB962C8B-B14F-4D97-AF65-F5344CB8AC3E}">
        <p14:creationId xmlns:p14="http://schemas.microsoft.com/office/powerpoint/2010/main" val="3894859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hite">
    <p:bg>
      <p:bgPr>
        <a:solidFill>
          <a:schemeClr val="bg2"/>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9CD7673-E6F3-684C-BB74-DE489F343372}"/>
              </a:ext>
            </a:extLst>
          </p:cNvPr>
          <p:cNvSpPr>
            <a:spLocks noGrp="1"/>
          </p:cNvSpPr>
          <p:nvPr>
            <p:ph type="body" sz="quarter" idx="10" hasCustomPrompt="1"/>
          </p:nvPr>
        </p:nvSpPr>
        <p:spPr>
          <a:xfrm>
            <a:off x="726324" y="2756903"/>
            <a:ext cx="8500933" cy="1622191"/>
          </a:xfrm>
          <a:prstGeom prst="rect">
            <a:avLst/>
          </a:prstGeom>
        </p:spPr>
        <p:txBody>
          <a:bodyPr lIns="0" tIns="0" rIns="0" bIns="0">
            <a:noAutofit/>
          </a:bodyPr>
          <a:lstStyle>
            <a:lvl1pPr marL="0" indent="0">
              <a:buNone/>
              <a:defRPr sz="6398">
                <a:solidFill>
                  <a:srgbClr val="271E3D"/>
                </a:solidFill>
                <a:latin typeface="Palatino Linotype" panose="02040502050505030304" pitchFamily="18" charset="0"/>
              </a:defRPr>
            </a:lvl1pPr>
          </a:lstStyle>
          <a:p>
            <a:pPr lvl="0"/>
            <a:r>
              <a:rPr lang="en-GB"/>
              <a:t>Click to edit title Palatino 48pt</a:t>
            </a:r>
            <a:endParaRPr lang="en-US"/>
          </a:p>
        </p:txBody>
      </p:sp>
      <p:pic>
        <p:nvPicPr>
          <p:cNvPr id="10" name="Picture 9">
            <a:extLst>
              <a:ext uri="{FF2B5EF4-FFF2-40B4-BE49-F238E27FC236}">
                <a16:creationId xmlns:a16="http://schemas.microsoft.com/office/drawing/2014/main" id="{EDC50D8D-3F1B-734A-A6E3-12F63F442F2D}"/>
              </a:ext>
            </a:extLst>
          </p:cNvPr>
          <p:cNvPicPr>
            <a:picLocks noChangeAspect="1"/>
          </p:cNvPicPr>
          <p:nvPr/>
        </p:nvPicPr>
        <p:blipFill>
          <a:blip r:embed="rId2"/>
          <a:srcRect/>
          <a:stretch/>
        </p:blipFill>
        <p:spPr>
          <a:xfrm>
            <a:off x="8780383" y="630607"/>
            <a:ext cx="2769597" cy="1405614"/>
          </a:xfrm>
          <a:prstGeom prst="rect">
            <a:avLst/>
          </a:prstGeom>
        </p:spPr>
      </p:pic>
      <p:pic>
        <p:nvPicPr>
          <p:cNvPr id="6" name="Picture 5">
            <a:extLst>
              <a:ext uri="{FF2B5EF4-FFF2-40B4-BE49-F238E27FC236}">
                <a16:creationId xmlns:a16="http://schemas.microsoft.com/office/drawing/2014/main" id="{7F7A2C4E-681B-FE41-8A69-7D2A88F678DB}"/>
              </a:ext>
            </a:extLst>
          </p:cNvPr>
          <p:cNvPicPr>
            <a:picLocks noChangeAspect="1"/>
          </p:cNvPicPr>
          <p:nvPr/>
        </p:nvPicPr>
        <p:blipFill>
          <a:blip r:embed="rId3"/>
          <a:srcRect/>
          <a:stretch/>
        </p:blipFill>
        <p:spPr>
          <a:xfrm>
            <a:off x="11789123" y="4987548"/>
            <a:ext cx="402877" cy="1257484"/>
          </a:xfrm>
          <a:prstGeom prst="rect">
            <a:avLst/>
          </a:prstGeom>
        </p:spPr>
      </p:pic>
    </p:spTree>
    <p:extLst>
      <p:ext uri="{BB962C8B-B14F-4D97-AF65-F5344CB8AC3E}">
        <p14:creationId xmlns:p14="http://schemas.microsoft.com/office/powerpoint/2010/main" val="366375801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Whit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EC77FC-07C7-3043-B02A-E8F927F6C338}"/>
              </a:ext>
            </a:extLst>
          </p:cNvPr>
          <p:cNvPicPr>
            <a:picLocks noChangeAspect="1"/>
          </p:cNvPicPr>
          <p:nvPr/>
        </p:nvPicPr>
        <p:blipFill>
          <a:blip r:embed="rId2"/>
          <a:srcRect/>
          <a:stretch/>
        </p:blipFill>
        <p:spPr>
          <a:xfrm>
            <a:off x="11789123" y="4987548"/>
            <a:ext cx="402877" cy="1257484"/>
          </a:xfrm>
          <a:prstGeom prst="rect">
            <a:avLst/>
          </a:prstGeom>
        </p:spPr>
      </p:pic>
      <p:sp>
        <p:nvSpPr>
          <p:cNvPr id="11" name="Text Placeholder 2">
            <a:extLst>
              <a:ext uri="{FF2B5EF4-FFF2-40B4-BE49-F238E27FC236}">
                <a16:creationId xmlns:a16="http://schemas.microsoft.com/office/drawing/2014/main" id="{7341B751-31A5-2D46-AB18-7DA30E7035EE}"/>
              </a:ext>
            </a:extLst>
          </p:cNvPr>
          <p:cNvSpPr>
            <a:spLocks noGrp="1"/>
          </p:cNvSpPr>
          <p:nvPr>
            <p:ph type="body" sz="quarter" idx="11" hasCustomPrompt="1"/>
          </p:nvPr>
        </p:nvSpPr>
        <p:spPr>
          <a:xfrm>
            <a:off x="726324" y="644976"/>
            <a:ext cx="10624848" cy="710442"/>
          </a:xfrm>
          <a:prstGeom prst="rect">
            <a:avLst/>
          </a:prstGeom>
        </p:spPr>
        <p:txBody>
          <a:bodyPr lIns="0" tIns="0" rIns="0" bIns="0">
            <a:noAutofit/>
          </a:bodyPr>
          <a:lstStyle>
            <a:lvl1pPr marL="0" indent="0">
              <a:buNone/>
              <a:defRPr sz="5332" baseline="0">
                <a:solidFill>
                  <a:srgbClr val="271E3D"/>
                </a:solidFill>
                <a:latin typeface="Palatino Linotype" panose="02040502050505030304" pitchFamily="18" charset="0"/>
              </a:defRPr>
            </a:lvl1pPr>
          </a:lstStyle>
          <a:p>
            <a:pPr lvl="0"/>
            <a:r>
              <a:rPr lang="en-GB"/>
              <a:t>Main title</a:t>
            </a:r>
            <a:endParaRPr lang="en-US"/>
          </a:p>
        </p:txBody>
      </p:sp>
      <p:sp>
        <p:nvSpPr>
          <p:cNvPr id="12" name="Content Placeholder 2">
            <a:extLst>
              <a:ext uri="{FF2B5EF4-FFF2-40B4-BE49-F238E27FC236}">
                <a16:creationId xmlns:a16="http://schemas.microsoft.com/office/drawing/2014/main" id="{34F1DD2A-3E86-FE47-A747-084EF0DB4A68}"/>
              </a:ext>
            </a:extLst>
          </p:cNvPr>
          <p:cNvSpPr>
            <a:spLocks noGrp="1"/>
          </p:cNvSpPr>
          <p:nvPr>
            <p:ph idx="12"/>
          </p:nvPr>
        </p:nvSpPr>
        <p:spPr>
          <a:xfrm>
            <a:off x="719667" y="1559480"/>
            <a:ext cx="10642016"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0703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White Two Columns">
    <p:bg>
      <p:bgPr>
        <a:solidFill>
          <a:schemeClr val="bg2"/>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730E6B-0BE0-C34D-9A82-0B1F684E2B9E}"/>
              </a:ext>
            </a:extLst>
          </p:cNvPr>
          <p:cNvSpPr>
            <a:spLocks noGrp="1"/>
          </p:cNvSpPr>
          <p:nvPr>
            <p:ph type="body" sz="quarter" idx="10" hasCustomPrompt="1"/>
          </p:nvPr>
        </p:nvSpPr>
        <p:spPr>
          <a:xfrm>
            <a:off x="726324" y="644976"/>
            <a:ext cx="10624848" cy="710442"/>
          </a:xfrm>
          <a:prstGeom prst="rect">
            <a:avLst/>
          </a:prstGeom>
        </p:spPr>
        <p:txBody>
          <a:bodyPr lIns="0" tIns="0" rIns="0" bIns="0">
            <a:noAutofit/>
          </a:bodyPr>
          <a:lstStyle>
            <a:lvl1pPr marL="0" indent="0">
              <a:buNone/>
              <a:defRPr sz="5332" baseline="0">
                <a:solidFill>
                  <a:srgbClr val="271E3D"/>
                </a:solidFill>
                <a:latin typeface="Palatino Linotype" panose="02040502050505030304" pitchFamily="18" charset="0"/>
              </a:defRPr>
            </a:lvl1pPr>
          </a:lstStyle>
          <a:p>
            <a:pPr lvl="0"/>
            <a:r>
              <a:rPr lang="en-GB"/>
              <a:t>Main title</a:t>
            </a:r>
            <a:endParaRPr lang="en-US"/>
          </a:p>
        </p:txBody>
      </p:sp>
      <p:sp>
        <p:nvSpPr>
          <p:cNvPr id="7" name="Content Placeholder 2">
            <a:extLst>
              <a:ext uri="{FF2B5EF4-FFF2-40B4-BE49-F238E27FC236}">
                <a16:creationId xmlns:a16="http://schemas.microsoft.com/office/drawing/2014/main" id="{D1F606B4-B1AB-1A48-83B4-D259FC37D486}"/>
              </a:ext>
            </a:extLst>
          </p:cNvPr>
          <p:cNvSpPr>
            <a:spLocks noGrp="1"/>
          </p:cNvSpPr>
          <p:nvPr>
            <p:ph idx="11"/>
          </p:nvPr>
        </p:nvSpPr>
        <p:spPr>
          <a:xfrm>
            <a:off x="719667" y="1559480"/>
            <a:ext cx="5252544"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14BF7C0D-D7F2-D04F-B9CE-07863D6090F8}"/>
              </a:ext>
            </a:extLst>
          </p:cNvPr>
          <p:cNvSpPr>
            <a:spLocks noGrp="1"/>
          </p:cNvSpPr>
          <p:nvPr>
            <p:ph idx="12"/>
          </p:nvPr>
        </p:nvSpPr>
        <p:spPr>
          <a:xfrm>
            <a:off x="6096000" y="1556279"/>
            <a:ext cx="5252544"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74B2D808-FEEB-824A-A2E0-76087F40927C}"/>
              </a:ext>
            </a:extLst>
          </p:cNvPr>
          <p:cNvPicPr>
            <a:picLocks noChangeAspect="1"/>
          </p:cNvPicPr>
          <p:nvPr/>
        </p:nvPicPr>
        <p:blipFill>
          <a:blip r:embed="rId2"/>
          <a:srcRect/>
          <a:stretch/>
        </p:blipFill>
        <p:spPr>
          <a:xfrm>
            <a:off x="11789123" y="4987548"/>
            <a:ext cx="402877" cy="1257484"/>
          </a:xfrm>
          <a:prstGeom prst="rect">
            <a:avLst/>
          </a:prstGeom>
        </p:spPr>
      </p:pic>
    </p:spTree>
    <p:extLst>
      <p:ext uri="{BB962C8B-B14F-4D97-AF65-F5344CB8AC3E}">
        <p14:creationId xmlns:p14="http://schemas.microsoft.com/office/powerpoint/2010/main" val="31455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Off White">
    <p:bg>
      <p:bgPr>
        <a:solidFill>
          <a:srgbClr val="FFFEF0"/>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9CD7673-E6F3-684C-BB74-DE489F343372}"/>
              </a:ext>
            </a:extLst>
          </p:cNvPr>
          <p:cNvSpPr>
            <a:spLocks noGrp="1"/>
          </p:cNvSpPr>
          <p:nvPr>
            <p:ph type="body" sz="quarter" idx="10" hasCustomPrompt="1"/>
          </p:nvPr>
        </p:nvSpPr>
        <p:spPr>
          <a:xfrm>
            <a:off x="726324" y="2756903"/>
            <a:ext cx="8500933" cy="1622191"/>
          </a:xfrm>
          <a:prstGeom prst="rect">
            <a:avLst/>
          </a:prstGeom>
        </p:spPr>
        <p:txBody>
          <a:bodyPr lIns="0" tIns="0" rIns="0" bIns="0">
            <a:noAutofit/>
          </a:bodyPr>
          <a:lstStyle>
            <a:lvl1pPr marL="0" indent="0">
              <a:buNone/>
              <a:defRPr sz="6398">
                <a:solidFill>
                  <a:srgbClr val="271E3D"/>
                </a:solidFill>
                <a:latin typeface="Palatino Linotype" panose="02040502050505030304" pitchFamily="18" charset="0"/>
              </a:defRPr>
            </a:lvl1pPr>
          </a:lstStyle>
          <a:p>
            <a:pPr lvl="0"/>
            <a:r>
              <a:rPr lang="en-GB"/>
              <a:t>Click to edit title Palatino 48pt</a:t>
            </a:r>
            <a:endParaRPr lang="en-US"/>
          </a:p>
        </p:txBody>
      </p:sp>
      <p:pic>
        <p:nvPicPr>
          <p:cNvPr id="10" name="Picture 9">
            <a:extLst>
              <a:ext uri="{FF2B5EF4-FFF2-40B4-BE49-F238E27FC236}">
                <a16:creationId xmlns:a16="http://schemas.microsoft.com/office/drawing/2014/main" id="{EDC50D8D-3F1B-734A-A6E3-12F63F442F2D}"/>
              </a:ext>
            </a:extLst>
          </p:cNvPr>
          <p:cNvPicPr>
            <a:picLocks noChangeAspect="1"/>
          </p:cNvPicPr>
          <p:nvPr/>
        </p:nvPicPr>
        <p:blipFill>
          <a:blip r:embed="rId2"/>
          <a:srcRect/>
          <a:stretch/>
        </p:blipFill>
        <p:spPr>
          <a:xfrm>
            <a:off x="8780383" y="630607"/>
            <a:ext cx="2769597" cy="1405614"/>
          </a:xfrm>
          <a:prstGeom prst="rect">
            <a:avLst/>
          </a:prstGeom>
        </p:spPr>
      </p:pic>
      <p:pic>
        <p:nvPicPr>
          <p:cNvPr id="6" name="Picture 5">
            <a:extLst>
              <a:ext uri="{FF2B5EF4-FFF2-40B4-BE49-F238E27FC236}">
                <a16:creationId xmlns:a16="http://schemas.microsoft.com/office/drawing/2014/main" id="{7F7A2C4E-681B-FE41-8A69-7D2A88F678DB}"/>
              </a:ext>
            </a:extLst>
          </p:cNvPr>
          <p:cNvPicPr>
            <a:picLocks noChangeAspect="1"/>
          </p:cNvPicPr>
          <p:nvPr/>
        </p:nvPicPr>
        <p:blipFill>
          <a:blip r:embed="rId3"/>
          <a:srcRect/>
          <a:stretch/>
        </p:blipFill>
        <p:spPr>
          <a:xfrm>
            <a:off x="11789123" y="4987548"/>
            <a:ext cx="402877" cy="1257484"/>
          </a:xfrm>
          <a:prstGeom prst="rect">
            <a:avLst/>
          </a:prstGeom>
        </p:spPr>
      </p:pic>
    </p:spTree>
    <p:extLst>
      <p:ext uri="{BB962C8B-B14F-4D97-AF65-F5344CB8AC3E}">
        <p14:creationId xmlns:p14="http://schemas.microsoft.com/office/powerpoint/2010/main" val="410058389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Off White">
    <p:bg>
      <p:bgPr>
        <a:solidFill>
          <a:srgbClr val="FFFEF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EC77FC-07C7-3043-B02A-E8F927F6C338}"/>
              </a:ext>
            </a:extLst>
          </p:cNvPr>
          <p:cNvPicPr>
            <a:picLocks noChangeAspect="1"/>
          </p:cNvPicPr>
          <p:nvPr/>
        </p:nvPicPr>
        <p:blipFill>
          <a:blip r:embed="rId2"/>
          <a:srcRect/>
          <a:stretch/>
        </p:blipFill>
        <p:spPr>
          <a:xfrm>
            <a:off x="11789123" y="4987548"/>
            <a:ext cx="402877" cy="1257484"/>
          </a:xfrm>
          <a:prstGeom prst="rect">
            <a:avLst/>
          </a:prstGeom>
        </p:spPr>
      </p:pic>
      <p:sp>
        <p:nvSpPr>
          <p:cNvPr id="11" name="Text Placeholder 2">
            <a:extLst>
              <a:ext uri="{FF2B5EF4-FFF2-40B4-BE49-F238E27FC236}">
                <a16:creationId xmlns:a16="http://schemas.microsoft.com/office/drawing/2014/main" id="{7341B751-31A5-2D46-AB18-7DA30E7035EE}"/>
              </a:ext>
            </a:extLst>
          </p:cNvPr>
          <p:cNvSpPr>
            <a:spLocks noGrp="1"/>
          </p:cNvSpPr>
          <p:nvPr>
            <p:ph type="body" sz="quarter" idx="11" hasCustomPrompt="1"/>
          </p:nvPr>
        </p:nvSpPr>
        <p:spPr>
          <a:xfrm>
            <a:off x="726324" y="644976"/>
            <a:ext cx="10624848" cy="710442"/>
          </a:xfrm>
          <a:prstGeom prst="rect">
            <a:avLst/>
          </a:prstGeom>
        </p:spPr>
        <p:txBody>
          <a:bodyPr lIns="0" tIns="0" rIns="0" bIns="0">
            <a:noAutofit/>
          </a:bodyPr>
          <a:lstStyle>
            <a:lvl1pPr marL="0" indent="0">
              <a:buNone/>
              <a:defRPr sz="5332" baseline="0">
                <a:solidFill>
                  <a:srgbClr val="271E3D"/>
                </a:solidFill>
                <a:latin typeface="Palatino Linotype" panose="02040502050505030304" pitchFamily="18" charset="0"/>
              </a:defRPr>
            </a:lvl1pPr>
          </a:lstStyle>
          <a:p>
            <a:pPr lvl="0"/>
            <a:r>
              <a:rPr lang="en-GB"/>
              <a:t>Main title</a:t>
            </a:r>
            <a:endParaRPr lang="en-US"/>
          </a:p>
        </p:txBody>
      </p:sp>
      <p:sp>
        <p:nvSpPr>
          <p:cNvPr id="12" name="Content Placeholder 2">
            <a:extLst>
              <a:ext uri="{FF2B5EF4-FFF2-40B4-BE49-F238E27FC236}">
                <a16:creationId xmlns:a16="http://schemas.microsoft.com/office/drawing/2014/main" id="{34F1DD2A-3E86-FE47-A747-084EF0DB4A68}"/>
              </a:ext>
            </a:extLst>
          </p:cNvPr>
          <p:cNvSpPr>
            <a:spLocks noGrp="1"/>
          </p:cNvSpPr>
          <p:nvPr>
            <p:ph idx="12"/>
          </p:nvPr>
        </p:nvSpPr>
        <p:spPr>
          <a:xfrm>
            <a:off x="719667" y="1559480"/>
            <a:ext cx="10642016"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11947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Off White Two Columns">
    <p:bg>
      <p:bgPr>
        <a:solidFill>
          <a:srgbClr val="FFFEF0"/>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730E6B-0BE0-C34D-9A82-0B1F684E2B9E}"/>
              </a:ext>
            </a:extLst>
          </p:cNvPr>
          <p:cNvSpPr>
            <a:spLocks noGrp="1"/>
          </p:cNvSpPr>
          <p:nvPr>
            <p:ph type="body" sz="quarter" idx="10" hasCustomPrompt="1"/>
          </p:nvPr>
        </p:nvSpPr>
        <p:spPr>
          <a:xfrm>
            <a:off x="726324" y="644976"/>
            <a:ext cx="10624848" cy="710442"/>
          </a:xfrm>
          <a:prstGeom prst="rect">
            <a:avLst/>
          </a:prstGeom>
        </p:spPr>
        <p:txBody>
          <a:bodyPr lIns="0" tIns="0" rIns="0" bIns="0">
            <a:noAutofit/>
          </a:bodyPr>
          <a:lstStyle>
            <a:lvl1pPr marL="0" indent="0">
              <a:buNone/>
              <a:defRPr sz="5332" baseline="0">
                <a:solidFill>
                  <a:srgbClr val="271E3D"/>
                </a:solidFill>
                <a:latin typeface="Palatino Linotype" panose="02040502050505030304" pitchFamily="18" charset="0"/>
              </a:defRPr>
            </a:lvl1pPr>
          </a:lstStyle>
          <a:p>
            <a:pPr lvl="0"/>
            <a:r>
              <a:rPr lang="en-GB"/>
              <a:t>Main title</a:t>
            </a:r>
            <a:endParaRPr lang="en-US"/>
          </a:p>
        </p:txBody>
      </p:sp>
      <p:sp>
        <p:nvSpPr>
          <p:cNvPr id="7" name="Content Placeholder 2">
            <a:extLst>
              <a:ext uri="{FF2B5EF4-FFF2-40B4-BE49-F238E27FC236}">
                <a16:creationId xmlns:a16="http://schemas.microsoft.com/office/drawing/2014/main" id="{D1F606B4-B1AB-1A48-83B4-D259FC37D486}"/>
              </a:ext>
            </a:extLst>
          </p:cNvPr>
          <p:cNvSpPr>
            <a:spLocks noGrp="1"/>
          </p:cNvSpPr>
          <p:nvPr>
            <p:ph idx="11"/>
          </p:nvPr>
        </p:nvSpPr>
        <p:spPr>
          <a:xfrm>
            <a:off x="719667" y="1559480"/>
            <a:ext cx="5252544"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14BF7C0D-D7F2-D04F-B9CE-07863D6090F8}"/>
              </a:ext>
            </a:extLst>
          </p:cNvPr>
          <p:cNvSpPr>
            <a:spLocks noGrp="1"/>
          </p:cNvSpPr>
          <p:nvPr>
            <p:ph idx="12"/>
          </p:nvPr>
        </p:nvSpPr>
        <p:spPr>
          <a:xfrm>
            <a:off x="6096000" y="1556279"/>
            <a:ext cx="5252544"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74B2D808-FEEB-824A-A2E0-76087F40927C}"/>
              </a:ext>
            </a:extLst>
          </p:cNvPr>
          <p:cNvPicPr>
            <a:picLocks noChangeAspect="1"/>
          </p:cNvPicPr>
          <p:nvPr/>
        </p:nvPicPr>
        <p:blipFill>
          <a:blip r:embed="rId2"/>
          <a:srcRect/>
          <a:stretch/>
        </p:blipFill>
        <p:spPr>
          <a:xfrm>
            <a:off x="11789123" y="4987548"/>
            <a:ext cx="402877" cy="1257484"/>
          </a:xfrm>
          <a:prstGeom prst="rect">
            <a:avLst/>
          </a:prstGeom>
        </p:spPr>
      </p:pic>
    </p:spTree>
    <p:extLst>
      <p:ext uri="{BB962C8B-B14F-4D97-AF65-F5344CB8AC3E}">
        <p14:creationId xmlns:p14="http://schemas.microsoft.com/office/powerpoint/2010/main" val="3208144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rgbClr val="8D8C93"/>
                </a:solidFill>
                <a:latin typeface="Palatino Linotype" panose="02040502050505030304" pitchFamily="18" charset="0"/>
              </a:defRPr>
            </a:lvl1pPr>
          </a:lstStyle>
          <a:p>
            <a:fld id="{E54BFB26-65E8-0746-AE1F-BB6A120F4B8F}" type="datetimeFigureOut">
              <a:rPr lang="en-US" smtClean="0"/>
              <a:pPr/>
              <a:t>11/24/2023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Palatino Linotype" panose="02040502050505030304" pitchFamily="18" charset="0"/>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alatino Linotype" panose="02040502050505030304" pitchFamily="18" charset="0"/>
              </a:defRPr>
            </a:lvl1pPr>
          </a:lstStyle>
          <a:p>
            <a:fld id="{F6579A09-310B-C44E-BCE0-1A21A05AF25F}" type="slidenum">
              <a:rPr lang="en-US" smtClean="0"/>
              <a:t>‹#›</a:t>
            </a:fld>
            <a:endParaRPr lang="en-US"/>
          </a:p>
        </p:txBody>
      </p:sp>
    </p:spTree>
    <p:extLst>
      <p:ext uri="{BB962C8B-B14F-4D97-AF65-F5344CB8AC3E}">
        <p14:creationId xmlns:p14="http://schemas.microsoft.com/office/powerpoint/2010/main" val="85793467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xStyles>
    <p:titleStyle>
      <a:lvl1pPr algn="l" defTabSz="914103" rtl="0" eaLnBrk="1" latinLnBrk="0" hangingPunct="1">
        <a:lnSpc>
          <a:spcPct val="90000"/>
        </a:lnSpc>
        <a:spcBef>
          <a:spcPct val="0"/>
        </a:spcBef>
        <a:buNone/>
        <a:defRPr sz="4399" b="0" i="0" kern="1200">
          <a:solidFill>
            <a:schemeClr val="tx1"/>
          </a:solidFill>
          <a:latin typeface="Palatino Linotype" panose="02040502050505030304" pitchFamily="18" charset="0"/>
          <a:ea typeface="Palatino" pitchFamily="2" charset="77"/>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b="0" i="0"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2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3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slideLayout" Target="../slideLayouts/slideLayout5.xml"/><Relationship Id="rId21" Type="http://schemas.openxmlformats.org/officeDocument/2006/relationships/image" Target="../media/image10.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audio" Target="../media/media13.m4a"/><Relationship Id="rId16" Type="http://schemas.openxmlformats.org/officeDocument/2006/relationships/image" Target="../media/image44.svg"/><Relationship Id="rId20" Type="http://schemas.openxmlformats.org/officeDocument/2006/relationships/image" Target="../media/image48.svg"/><Relationship Id="rId1" Type="http://schemas.microsoft.com/office/2007/relationships/media" Target="../media/media13.m4a"/><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notesSlide" Target="../notesSlides/notesSlide13.xml"/><Relationship Id="rId9" Type="http://schemas.openxmlformats.org/officeDocument/2006/relationships/image" Target="../media/image37.png"/><Relationship Id="rId14" Type="http://schemas.openxmlformats.org/officeDocument/2006/relationships/image" Target="../media/image42.svg"/></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slideLayout" Target="../slideLayouts/slideLayout5.xml"/><Relationship Id="rId21"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audio" Target="../media/media14.m4a"/><Relationship Id="rId16" Type="http://schemas.openxmlformats.org/officeDocument/2006/relationships/image" Target="../media/image60.svg"/><Relationship Id="rId20" Type="http://schemas.openxmlformats.org/officeDocument/2006/relationships/image" Target="../media/image64.svg"/><Relationship Id="rId1" Type="http://schemas.microsoft.com/office/2007/relationships/media" Target="../media/media14.m4a"/><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19" Type="http://schemas.openxmlformats.org/officeDocument/2006/relationships/image" Target="../media/image63.png"/><Relationship Id="rId4" Type="http://schemas.openxmlformats.org/officeDocument/2006/relationships/notesSlide" Target="../notesSlides/notesSlide14.xml"/><Relationship Id="rId9" Type="http://schemas.openxmlformats.org/officeDocument/2006/relationships/image" Target="../media/image53.png"/><Relationship Id="rId14" Type="http://schemas.openxmlformats.org/officeDocument/2006/relationships/image" Target="../media/image58.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6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6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7.png"/><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slideLayout" Target="../slideLayouts/slideLayout5.xml"/><Relationship Id="rId21"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audio" Target="../media/media2.m4a"/><Relationship Id="rId16" Type="http://schemas.openxmlformats.org/officeDocument/2006/relationships/image" Target="../media/image20.svg"/><Relationship Id="rId20" Type="http://schemas.openxmlformats.org/officeDocument/2006/relationships/image" Target="../media/image24.svg"/><Relationship Id="rId1" Type="http://schemas.microsoft.com/office/2007/relationships/media" Target="../media/media2.m4a"/><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9.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13.png"/><Relationship Id="rId14"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70.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slideLayout" Target="../slideLayouts/slideLayout5.xml"/><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audio" Target="../media/media21.m4a"/><Relationship Id="rId16" Type="http://schemas.openxmlformats.org/officeDocument/2006/relationships/image" Target="../media/image10.png"/><Relationship Id="rId1" Type="http://schemas.microsoft.com/office/2007/relationships/media" Target="../media/media21.m4a"/><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microsoft.com/office/2007/relationships/hdphoto" Target="../media/hdphoto1.wdp"/><Relationship Id="rId10" Type="http://schemas.openxmlformats.org/officeDocument/2006/relationships/image" Target="../media/image76.png"/><Relationship Id="rId4" Type="http://schemas.openxmlformats.org/officeDocument/2006/relationships/notesSlide" Target="../notesSlides/notesSlide21.xml"/><Relationship Id="rId9" Type="http://schemas.openxmlformats.org/officeDocument/2006/relationships/image" Target="../media/image75.png"/><Relationship Id="rId14"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5.xml"/><Relationship Id="rId7" Type="http://schemas.microsoft.com/office/2007/relationships/hdphoto" Target="../media/hdphoto2.wdp"/><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22.xml"/><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0.png"/><Relationship Id="rId3" Type="http://schemas.openxmlformats.org/officeDocument/2006/relationships/slideLayout" Target="../slideLayouts/slideLayout5.xml"/><Relationship Id="rId7" Type="http://schemas.openxmlformats.org/officeDocument/2006/relationships/image" Target="../media/image86.png"/><Relationship Id="rId12" Type="http://schemas.openxmlformats.org/officeDocument/2006/relationships/image" Target="../media/image89.svg"/><Relationship Id="rId17" Type="http://schemas.openxmlformats.org/officeDocument/2006/relationships/image" Target="../media/image10.png"/><Relationship Id="rId2" Type="http://schemas.openxmlformats.org/officeDocument/2006/relationships/audio" Target="../media/media25.m4a"/><Relationship Id="rId16" Type="http://schemas.openxmlformats.org/officeDocument/2006/relationships/image" Target="../media/image93.svg"/><Relationship Id="rId1" Type="http://schemas.microsoft.com/office/2007/relationships/media" Target="../media/media25.m4a"/><Relationship Id="rId6" Type="http://schemas.openxmlformats.org/officeDocument/2006/relationships/image" Target="../media/image85.svg"/><Relationship Id="rId11" Type="http://schemas.openxmlformats.org/officeDocument/2006/relationships/image" Target="../media/image88.png"/><Relationship Id="rId5" Type="http://schemas.openxmlformats.org/officeDocument/2006/relationships/image" Target="../media/image84.png"/><Relationship Id="rId15" Type="http://schemas.openxmlformats.org/officeDocument/2006/relationships/image" Target="../media/image92.png"/><Relationship Id="rId10" Type="http://schemas.openxmlformats.org/officeDocument/2006/relationships/image" Target="../media/image9.svg"/><Relationship Id="rId4" Type="http://schemas.openxmlformats.org/officeDocument/2006/relationships/notesSlide" Target="../notesSlides/notesSlide25.xml"/><Relationship Id="rId9" Type="http://schemas.openxmlformats.org/officeDocument/2006/relationships/image" Target="../media/image8.png"/><Relationship Id="rId14" Type="http://schemas.openxmlformats.org/officeDocument/2006/relationships/image" Target="../media/image91.svg"/></Relationships>
</file>

<file path=ppt/slides/_rels/slide26.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86.png"/><Relationship Id="rId3" Type="http://schemas.openxmlformats.org/officeDocument/2006/relationships/image" Target="../media/image90.png"/><Relationship Id="rId7" Type="http://schemas.openxmlformats.org/officeDocument/2006/relationships/image" Target="../media/image84.png"/><Relationship Id="rId12" Type="http://schemas.openxmlformats.org/officeDocument/2006/relationships/image" Target="../media/image93.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89.svg"/><Relationship Id="rId11" Type="http://schemas.openxmlformats.org/officeDocument/2006/relationships/image" Target="../media/image92.png"/><Relationship Id="rId5" Type="http://schemas.openxmlformats.org/officeDocument/2006/relationships/image" Target="../media/image88.png"/><Relationship Id="rId10" Type="http://schemas.openxmlformats.org/officeDocument/2006/relationships/image" Target="../media/image9.svg"/><Relationship Id="rId4" Type="http://schemas.openxmlformats.org/officeDocument/2006/relationships/image" Target="../media/image91.svg"/><Relationship Id="rId9" Type="http://schemas.openxmlformats.org/officeDocument/2006/relationships/image" Target="../media/image8.png"/><Relationship Id="rId14" Type="http://schemas.openxmlformats.org/officeDocument/2006/relationships/image" Target="../media/image87.sv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94.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5.xml"/><Relationship Id="rId7" Type="http://schemas.openxmlformats.org/officeDocument/2006/relationships/image" Target="../media/image96.svg"/><Relationship Id="rId12" Type="http://schemas.openxmlformats.org/officeDocument/2006/relationships/image" Target="../media/image10.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jpeg"/><Relationship Id="rId10" Type="http://schemas.openxmlformats.org/officeDocument/2006/relationships/image" Target="../media/image99.png"/><Relationship Id="rId4" Type="http://schemas.openxmlformats.org/officeDocument/2006/relationships/notesSlide" Target="../notesSlides/notesSlide29.xml"/><Relationship Id="rId9" Type="http://schemas.openxmlformats.org/officeDocument/2006/relationships/image" Target="../media/image9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10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9.png"/><Relationship Id="rId5" Type="http://schemas.openxmlformats.org/officeDocument/2006/relationships/hyperlink" Target="http://www.blackbullion.com/"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2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 descr="Piggy Bank with solid fill">
            <a:extLst>
              <a:ext uri="{FF2B5EF4-FFF2-40B4-BE49-F238E27FC236}">
                <a16:creationId xmlns:a16="http://schemas.microsoft.com/office/drawing/2014/main" id="{AA7B6348-D185-48F5-AE26-02D4914196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5675" y="4760971"/>
            <a:ext cx="1732844" cy="1732844"/>
          </a:xfrm>
          <a:prstGeom prst="rect">
            <a:avLst/>
          </a:prstGeom>
        </p:spPr>
      </p:pic>
      <p:sp>
        <p:nvSpPr>
          <p:cNvPr id="7" name="Text Placeholder 1">
            <a:extLst>
              <a:ext uri="{FF2B5EF4-FFF2-40B4-BE49-F238E27FC236}">
                <a16:creationId xmlns:a16="http://schemas.microsoft.com/office/drawing/2014/main" id="{B7712C45-C729-D2E3-6700-F083617D8003}"/>
              </a:ext>
            </a:extLst>
          </p:cNvPr>
          <p:cNvSpPr>
            <a:spLocks noGrp="1"/>
          </p:cNvSpPr>
          <p:nvPr/>
        </p:nvSpPr>
        <p:spPr>
          <a:xfrm>
            <a:off x="726324" y="2756903"/>
            <a:ext cx="8500933" cy="1622191"/>
          </a:xfrm>
          <a:prstGeom prst="rect">
            <a:avLst/>
          </a:prstGeom>
        </p:spPr>
        <p:txBody>
          <a:bodyPr vert="horz" lIns="0" tIns="0" rIns="0" bIns="0" rtlCol="0" anchor="t">
            <a:noAutofit/>
          </a:bodyPr>
          <a:lstStyle>
            <a:lvl1pPr marL="0" indent="0" algn="l" defTabSz="914103" rtl="0" eaLnBrk="1" latinLnBrk="0" hangingPunct="1">
              <a:lnSpc>
                <a:spcPct val="90000"/>
              </a:lnSpc>
              <a:spcBef>
                <a:spcPts val="1000"/>
              </a:spcBef>
              <a:buFont typeface="Arial" panose="020B0604020202020204" pitchFamily="34" charset="0"/>
              <a:buNone/>
              <a:defRPr sz="6398" b="0" i="0" kern="1200">
                <a:solidFill>
                  <a:srgbClr val="271E3D"/>
                </a:solidFill>
                <a:latin typeface="Palatino Linotype" panose="02040502050505030304" pitchFamily="18" charset="0"/>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6350" dirty="0">
                <a:latin typeface="Palatino Linotype"/>
              </a:rPr>
              <a:t>Pre-Arrival Money Masterclass</a:t>
            </a:r>
          </a:p>
          <a:p>
            <a:r>
              <a:rPr lang="en-US" sz="3200" i="1" dirty="0">
                <a:latin typeface="Palatino Linotype"/>
              </a:rPr>
              <a:t>Welcome 2023</a:t>
            </a:r>
          </a:p>
        </p:txBody>
      </p:sp>
      <p:pic>
        <p:nvPicPr>
          <p:cNvPr id="14" name="Audio 13">
            <a:hlinkClick r:id="" action="ppaction://media"/>
            <a:extLst>
              <a:ext uri="{FF2B5EF4-FFF2-40B4-BE49-F238E27FC236}">
                <a16:creationId xmlns:a16="http://schemas.microsoft.com/office/drawing/2014/main" id="{0B3EEF52-D05A-6612-04E3-EF16E59530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14983945"/>
      </p:ext>
    </p:extLst>
  </p:cSld>
  <p:clrMapOvr>
    <a:masterClrMapping/>
  </p:clrMapOvr>
  <mc:AlternateContent xmlns:mc="http://schemas.openxmlformats.org/markup-compatibility/2006" xmlns:p14="http://schemas.microsoft.com/office/powerpoint/2010/main">
    <mc:Choice Requires="p14">
      <p:transition spd="slow" p14:dur="1300" advTm="11593">
        <p14:pan dir="u"/>
      </p:transition>
    </mc:Choice>
    <mc:Fallback xmlns="">
      <p:transition spd="slow" advTm="11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DC57F8-683D-4CC5-A99D-AE1E1B487446}"/>
              </a:ext>
            </a:extLst>
          </p:cNvPr>
          <p:cNvSpPr>
            <a:spLocks noGrp="1"/>
          </p:cNvSpPr>
          <p:nvPr>
            <p:ph type="body" sz="quarter" idx="11"/>
          </p:nvPr>
        </p:nvSpPr>
        <p:spPr/>
        <p:txBody>
          <a:bodyPr/>
          <a:lstStyle/>
          <a:p>
            <a:r>
              <a:rPr lang="en-GB"/>
              <a:t>Student current accounts</a:t>
            </a:r>
          </a:p>
        </p:txBody>
      </p:sp>
      <p:sp>
        <p:nvSpPr>
          <p:cNvPr id="3" name="Content Placeholder 2">
            <a:extLst>
              <a:ext uri="{FF2B5EF4-FFF2-40B4-BE49-F238E27FC236}">
                <a16:creationId xmlns:a16="http://schemas.microsoft.com/office/drawing/2014/main" id="{B6F938C6-733A-4688-AD9C-0D1FFF4505A5}"/>
              </a:ext>
            </a:extLst>
          </p:cNvPr>
          <p:cNvSpPr>
            <a:spLocks noGrp="1"/>
          </p:cNvSpPr>
          <p:nvPr>
            <p:ph idx="12"/>
          </p:nvPr>
        </p:nvSpPr>
        <p:spPr>
          <a:xfrm>
            <a:off x="4426172" y="3360186"/>
            <a:ext cx="7128588" cy="1303953"/>
          </a:xfrm>
        </p:spPr>
        <p:txBody>
          <a:bodyPr vert="horz" lIns="91440" tIns="45720" rIns="91440" bIns="45720" rtlCol="0" anchor="t">
            <a:normAutofit fontScale="92500"/>
          </a:bodyPr>
          <a:lstStyle/>
          <a:p>
            <a:pPr marL="0" indent="0">
              <a:buNone/>
            </a:pPr>
            <a:r>
              <a:rPr lang="en-GB" sz="2400" b="1">
                <a:latin typeface="Arial"/>
                <a:cs typeface="Arial"/>
              </a:rPr>
              <a:t>The most important factor:</a:t>
            </a:r>
          </a:p>
          <a:p>
            <a:pPr marL="0" indent="0">
              <a:buNone/>
            </a:pPr>
            <a:endParaRPr lang="en-GB" sz="2400"/>
          </a:p>
          <a:p>
            <a:pPr marL="0" indent="0">
              <a:buNone/>
            </a:pPr>
            <a:r>
              <a:rPr lang="en-GB" sz="2400"/>
              <a:t>How easy will it be to manage your money effectively?</a:t>
            </a:r>
          </a:p>
        </p:txBody>
      </p:sp>
      <p:sp>
        <p:nvSpPr>
          <p:cNvPr id="14" name="Arrow: Pentagon 13" descr="Fruit and leaflets for Exam Plus activities.">
            <a:extLst>
              <a:ext uri="{FF2B5EF4-FFF2-40B4-BE49-F238E27FC236}">
                <a16:creationId xmlns:a16="http://schemas.microsoft.com/office/drawing/2014/main" id="{D37C255D-83C5-4F3A-9B5B-24A524F329B2}"/>
              </a:ext>
            </a:extLst>
          </p:cNvPr>
          <p:cNvSpPr/>
          <p:nvPr/>
        </p:nvSpPr>
        <p:spPr>
          <a:xfrm>
            <a:off x="-2724539" y="1903445"/>
            <a:ext cx="6842099" cy="4217437"/>
          </a:xfrm>
          <a:prstGeom prst="homePlate">
            <a:avLst>
              <a:gd name="adj" fmla="val 29372"/>
            </a:avLst>
          </a:prstGeom>
          <a:blipFill dpi="0" rotWithShape="1">
            <a:blip r:embed="rId5">
              <a:extLst>
                <a:ext uri="{28A0092B-C50C-407E-A947-70E740481C1C}">
                  <a14:useLocalDpi xmlns:a14="http://schemas.microsoft.com/office/drawing/2010/main" val="0"/>
                </a:ext>
              </a:extLst>
            </a:blip>
            <a:srcRect/>
            <a:stretch>
              <a:fillRect/>
            </a:stretch>
          </a:blip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A631E48-75B7-4CC4-B9DE-6AE571CBA17B}"/>
              </a:ext>
            </a:extLst>
          </p:cNvPr>
          <p:cNvSpPr txBox="1"/>
          <p:nvPr/>
        </p:nvSpPr>
        <p:spPr>
          <a:xfrm>
            <a:off x="111966" y="6213024"/>
            <a:ext cx="4276531" cy="338554"/>
          </a:xfrm>
          <a:prstGeom prst="rect">
            <a:avLst/>
          </a:prstGeom>
          <a:noFill/>
        </p:spPr>
        <p:txBody>
          <a:bodyPr wrap="square" lIns="91440" tIns="45720" rIns="91440" bIns="45720" rtlCol="0" anchor="t">
            <a:spAutoFit/>
          </a:bodyPr>
          <a:lstStyle/>
          <a:p>
            <a:r>
              <a:rPr lang="en-GB" sz="1600"/>
              <a:t>(Source: </a:t>
            </a:r>
            <a:r>
              <a:rPr lang="en-GB" sz="1600" err="1"/>
              <a:t>Natwest</a:t>
            </a:r>
            <a:r>
              <a:rPr lang="en-GB" sz="1600"/>
              <a:t>, other banks are available)</a:t>
            </a:r>
          </a:p>
        </p:txBody>
      </p:sp>
      <p:pic>
        <p:nvPicPr>
          <p:cNvPr id="16" name="Audio 15">
            <a:hlinkClick r:id="" action="ppaction://media"/>
            <a:extLst>
              <a:ext uri="{FF2B5EF4-FFF2-40B4-BE49-F238E27FC236}">
                <a16:creationId xmlns:a16="http://schemas.microsoft.com/office/drawing/2014/main" id="{F720197F-25AB-099C-DAF0-AA8BB22FEF8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5984113"/>
      </p:ext>
    </p:extLst>
  </p:cSld>
  <p:clrMapOvr>
    <a:masterClrMapping/>
  </p:clrMapOvr>
  <mc:AlternateContent xmlns:mc="http://schemas.openxmlformats.org/markup-compatibility/2006" xmlns:p14="http://schemas.microsoft.com/office/powerpoint/2010/main">
    <mc:Choice Requires="p14">
      <p:transition spd="slow" p14:dur="1300" advTm="38441">
        <p14:pan dir="u"/>
      </p:transition>
    </mc:Choice>
    <mc:Fallback xmlns="">
      <p:transition spd="slow" advTm="38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descr="Fruit and leaflets for Exam Plus activities.">
            <a:extLst>
              <a:ext uri="{FF2B5EF4-FFF2-40B4-BE49-F238E27FC236}">
                <a16:creationId xmlns:a16="http://schemas.microsoft.com/office/drawing/2014/main" id="{AF138AE5-9ABE-45FD-BD7D-E2AA3583CD0D}"/>
              </a:ext>
            </a:extLst>
          </p:cNvPr>
          <p:cNvSpPr/>
          <p:nvPr/>
        </p:nvSpPr>
        <p:spPr>
          <a:xfrm>
            <a:off x="-207759" y="1873532"/>
            <a:ext cx="4266575" cy="4217437"/>
          </a:xfrm>
          <a:prstGeom prst="homePlate">
            <a:avLst>
              <a:gd name="adj" fmla="val 29372"/>
            </a:avLst>
          </a:prstGeom>
          <a:blipFill dpi="0" rotWithShape="1">
            <a:blip r:embed="rId5">
              <a:extLst>
                <a:ext uri="{28A0092B-C50C-407E-A947-70E740481C1C}">
                  <a14:useLocalDpi xmlns:a14="http://schemas.microsoft.com/office/drawing/2010/main" val="0"/>
                </a:ext>
              </a:extLst>
            </a:blip>
            <a:srcRect/>
            <a:stretch>
              <a:fillRect/>
            </a:stretch>
          </a:blip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CBB617C4-2B13-4DE3-99CB-B90F930F324C}"/>
              </a:ext>
            </a:extLst>
          </p:cNvPr>
          <p:cNvSpPr>
            <a:spLocks noGrp="1"/>
          </p:cNvSpPr>
          <p:nvPr>
            <p:ph type="body" sz="quarter" idx="11"/>
          </p:nvPr>
        </p:nvSpPr>
        <p:spPr/>
        <p:txBody>
          <a:bodyPr/>
          <a:lstStyle/>
          <a:p>
            <a:r>
              <a:rPr lang="en-GB"/>
              <a:t>Overdrafts and credit cards</a:t>
            </a:r>
          </a:p>
        </p:txBody>
      </p:sp>
      <p:sp>
        <p:nvSpPr>
          <p:cNvPr id="3" name="Content Placeholder 2">
            <a:extLst>
              <a:ext uri="{FF2B5EF4-FFF2-40B4-BE49-F238E27FC236}">
                <a16:creationId xmlns:a16="http://schemas.microsoft.com/office/drawing/2014/main" id="{D20F5309-75EB-4BF9-AB38-DE51217EB04B}"/>
              </a:ext>
            </a:extLst>
          </p:cNvPr>
          <p:cNvSpPr>
            <a:spLocks noGrp="1"/>
          </p:cNvSpPr>
          <p:nvPr>
            <p:ph idx="12"/>
          </p:nvPr>
        </p:nvSpPr>
        <p:spPr>
          <a:xfrm>
            <a:off x="4465319" y="1873532"/>
            <a:ext cx="6896363" cy="4002834"/>
          </a:xfrm>
        </p:spPr>
        <p:txBody>
          <a:bodyPr vert="horz" lIns="91440" tIns="45720" rIns="91440" bIns="45720" rtlCol="0" anchor="t">
            <a:normAutofit fontScale="62500" lnSpcReduction="20000"/>
          </a:bodyPr>
          <a:lstStyle/>
          <a:p>
            <a:pPr marL="0" indent="0">
              <a:lnSpc>
                <a:spcPct val="120000"/>
              </a:lnSpc>
              <a:buNone/>
            </a:pPr>
            <a:r>
              <a:rPr lang="en-GB" dirty="0"/>
              <a:t>There are both positives and negatives of overdrafts and credit cards.</a:t>
            </a:r>
          </a:p>
          <a:p>
            <a:pPr marL="0" indent="0">
              <a:lnSpc>
                <a:spcPct val="120000"/>
              </a:lnSpc>
              <a:buNone/>
            </a:pPr>
            <a:endParaRPr lang="en-GB" dirty="0"/>
          </a:p>
          <a:p>
            <a:pPr marL="0" indent="0">
              <a:lnSpc>
                <a:spcPct val="120000"/>
              </a:lnSpc>
              <a:buNone/>
            </a:pPr>
            <a:r>
              <a:rPr lang="en-GB" dirty="0"/>
              <a:t>They can be really useful if you need to borrow money in the short-term, but it’s important to avoid relying on them.</a:t>
            </a:r>
          </a:p>
          <a:p>
            <a:pPr marL="0" indent="0">
              <a:lnSpc>
                <a:spcPct val="120000"/>
              </a:lnSpc>
              <a:buNone/>
            </a:pPr>
            <a:endParaRPr lang="en-GB" dirty="0"/>
          </a:p>
          <a:p>
            <a:pPr marL="0" indent="0">
              <a:lnSpc>
                <a:spcPct val="120000"/>
              </a:lnSpc>
              <a:buNone/>
            </a:pPr>
            <a:r>
              <a:rPr lang="en-GB" dirty="0"/>
              <a:t>There are useful guides on overdrafts and credit cards on the Blackbullion financial education portal.</a:t>
            </a:r>
          </a:p>
          <a:p>
            <a:pPr marL="0" indent="0">
              <a:lnSpc>
                <a:spcPct val="120000"/>
              </a:lnSpc>
              <a:buNone/>
            </a:pPr>
            <a:endParaRPr lang="en-GB" dirty="0"/>
          </a:p>
          <a:p>
            <a:pPr marL="0" indent="0">
              <a:lnSpc>
                <a:spcPct val="120000"/>
              </a:lnSpc>
              <a:buNone/>
            </a:pPr>
            <a:r>
              <a:rPr lang="en-GB" dirty="0"/>
              <a:t>If you find that you’re starting to accrue debt through credit cards, overdrafts or loans (including BNPL, e.g. Klarna), please reach out for support.</a:t>
            </a:r>
          </a:p>
        </p:txBody>
      </p:sp>
      <p:pic>
        <p:nvPicPr>
          <p:cNvPr id="19" name="Audio 18">
            <a:hlinkClick r:id="" action="ppaction://media"/>
            <a:extLst>
              <a:ext uri="{FF2B5EF4-FFF2-40B4-BE49-F238E27FC236}">
                <a16:creationId xmlns:a16="http://schemas.microsoft.com/office/drawing/2014/main" id="{D4CDC552-84A3-0142-9C5E-7B6855EBA82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6500640"/>
      </p:ext>
    </p:extLst>
  </p:cSld>
  <p:clrMapOvr>
    <a:masterClrMapping/>
  </p:clrMapOvr>
  <mc:AlternateContent xmlns:mc="http://schemas.openxmlformats.org/markup-compatibility/2006" xmlns:p14="http://schemas.microsoft.com/office/powerpoint/2010/main">
    <mc:Choice Requires="p14">
      <p:transition spd="slow" p14:dur="1300" advTm="11795">
        <p14:pan dir="u"/>
      </p:transition>
    </mc:Choice>
    <mc:Fallback xmlns="">
      <p:transition spd="slow" advTm="117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B617C4-2B13-4DE3-99CB-B90F930F324C}"/>
              </a:ext>
            </a:extLst>
          </p:cNvPr>
          <p:cNvSpPr>
            <a:spLocks noGrp="1"/>
          </p:cNvSpPr>
          <p:nvPr>
            <p:ph type="body" sz="quarter" idx="11"/>
          </p:nvPr>
        </p:nvSpPr>
        <p:spPr/>
        <p:txBody>
          <a:bodyPr/>
          <a:lstStyle/>
          <a:p>
            <a:r>
              <a:rPr lang="en-GB"/>
              <a:t>Budgeting</a:t>
            </a:r>
          </a:p>
        </p:txBody>
      </p:sp>
      <p:sp>
        <p:nvSpPr>
          <p:cNvPr id="3" name="Content Placeholder 2">
            <a:extLst>
              <a:ext uri="{FF2B5EF4-FFF2-40B4-BE49-F238E27FC236}">
                <a16:creationId xmlns:a16="http://schemas.microsoft.com/office/drawing/2014/main" id="{D20F5309-75EB-4BF9-AB38-DE51217EB04B}"/>
              </a:ext>
            </a:extLst>
          </p:cNvPr>
          <p:cNvSpPr>
            <a:spLocks noGrp="1"/>
          </p:cNvSpPr>
          <p:nvPr>
            <p:ph idx="12"/>
          </p:nvPr>
        </p:nvSpPr>
        <p:spPr>
          <a:xfrm>
            <a:off x="4519583" y="2127380"/>
            <a:ext cx="6842099" cy="3748986"/>
          </a:xfrm>
        </p:spPr>
        <p:txBody>
          <a:bodyPr vert="horz" lIns="91440" tIns="45720" rIns="91440" bIns="45720" rtlCol="0" anchor="t">
            <a:normAutofit fontScale="70000" lnSpcReduction="20000"/>
          </a:bodyPr>
          <a:lstStyle/>
          <a:p>
            <a:pPr marL="0" indent="0">
              <a:lnSpc>
                <a:spcPct val="120000"/>
              </a:lnSpc>
              <a:buNone/>
            </a:pPr>
            <a:r>
              <a:rPr lang="en-GB" sz="2750" dirty="0">
                <a:latin typeface="Arial"/>
                <a:cs typeface="Arial"/>
              </a:rPr>
              <a:t>It’s important to learn how to budget effectively to make sure you can meet all your expected costs (and unexpected ones too).​</a:t>
            </a:r>
          </a:p>
          <a:p>
            <a:pPr marL="227965" indent="-227965">
              <a:lnSpc>
                <a:spcPct val="120000"/>
              </a:lnSpc>
            </a:pPr>
            <a:endParaRPr lang="en-GB" dirty="0">
              <a:cs typeface="Arial" panose="020B0604020202020204" pitchFamily="34" charset="0"/>
            </a:endParaRPr>
          </a:p>
          <a:p>
            <a:pPr marL="0" indent="0">
              <a:lnSpc>
                <a:spcPct val="120000"/>
              </a:lnSpc>
              <a:buNone/>
            </a:pPr>
            <a:r>
              <a:rPr lang="en-GB" dirty="0"/>
              <a:t>Budgeting is a skill that you can develop during your time at university, which you will use throughout your life.​</a:t>
            </a:r>
          </a:p>
          <a:p>
            <a:pPr marL="0" indent="0">
              <a:lnSpc>
                <a:spcPct val="120000"/>
              </a:lnSpc>
              <a:buNone/>
            </a:pPr>
            <a:endParaRPr lang="en-GB" dirty="0"/>
          </a:p>
          <a:p>
            <a:pPr marL="0" indent="0">
              <a:lnSpc>
                <a:spcPct val="120000"/>
              </a:lnSpc>
              <a:buNone/>
            </a:pPr>
            <a:r>
              <a:rPr lang="en-GB" dirty="0"/>
              <a:t>Building a budget (and sticking to it) is a great way of keep on top of your money. Being organised will ensure that you don’t run out of money in the first few weeks.</a:t>
            </a:r>
          </a:p>
        </p:txBody>
      </p:sp>
      <p:sp>
        <p:nvSpPr>
          <p:cNvPr id="4" name="Arrow: Pentagon 3" descr="Fruit and leaflets for Exam Plus activities.">
            <a:extLst>
              <a:ext uri="{FF2B5EF4-FFF2-40B4-BE49-F238E27FC236}">
                <a16:creationId xmlns:a16="http://schemas.microsoft.com/office/drawing/2014/main" id="{7DB2D797-FCA7-4E86-952D-49E3F64A6EC6}"/>
              </a:ext>
            </a:extLst>
          </p:cNvPr>
          <p:cNvSpPr/>
          <p:nvPr/>
        </p:nvSpPr>
        <p:spPr>
          <a:xfrm>
            <a:off x="-2724539" y="1903445"/>
            <a:ext cx="6842099" cy="4217437"/>
          </a:xfrm>
          <a:prstGeom prst="homePlate">
            <a:avLst>
              <a:gd name="adj" fmla="val 29372"/>
            </a:avLst>
          </a:prstGeom>
          <a:blipFill dpi="0" rotWithShape="1">
            <a:blip r:embed="rId5">
              <a:extLst>
                <a:ext uri="{28A0092B-C50C-407E-A947-70E740481C1C}">
                  <a14:useLocalDpi xmlns:a14="http://schemas.microsoft.com/office/drawing/2010/main" val="0"/>
                </a:ext>
              </a:extLst>
            </a:blip>
            <a:srcRect/>
            <a:stretch>
              <a:fillRect/>
            </a:stretch>
          </a:blip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udio 14">
            <a:hlinkClick r:id="" action="ppaction://media"/>
            <a:extLst>
              <a:ext uri="{FF2B5EF4-FFF2-40B4-BE49-F238E27FC236}">
                <a16:creationId xmlns:a16="http://schemas.microsoft.com/office/drawing/2014/main" id="{0B34F37D-AA80-1B0C-EAB9-49FE60CFF0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0455270"/>
      </p:ext>
    </p:extLst>
  </p:cSld>
  <p:clrMapOvr>
    <a:masterClrMapping/>
  </p:clrMapOvr>
  <mc:AlternateContent xmlns:mc="http://schemas.openxmlformats.org/markup-compatibility/2006" xmlns:p14="http://schemas.microsoft.com/office/powerpoint/2010/main">
    <mc:Choice Requires="p14">
      <p:transition spd="slow" p14:dur="1300" advTm="26305">
        <p14:pan dir="u"/>
      </p:transition>
    </mc:Choice>
    <mc:Fallback xmlns="">
      <p:transition spd="slow" advTm="263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FCAE7-0201-4D58-88C3-961F3EACF4D1}"/>
              </a:ext>
            </a:extLst>
          </p:cNvPr>
          <p:cNvSpPr>
            <a:spLocks noGrp="1"/>
          </p:cNvSpPr>
          <p:nvPr>
            <p:ph type="body" sz="quarter" idx="11"/>
          </p:nvPr>
        </p:nvSpPr>
        <p:spPr/>
        <p:txBody>
          <a:bodyPr/>
          <a:lstStyle/>
          <a:p>
            <a:r>
              <a:rPr lang="en-GB"/>
              <a:t>What should I budget for?</a:t>
            </a:r>
          </a:p>
        </p:txBody>
      </p:sp>
      <p:sp>
        <p:nvSpPr>
          <p:cNvPr id="3" name="Content Placeholder 2">
            <a:extLst>
              <a:ext uri="{FF2B5EF4-FFF2-40B4-BE49-F238E27FC236}">
                <a16:creationId xmlns:a16="http://schemas.microsoft.com/office/drawing/2014/main" id="{74ECF4CD-91EA-4167-AF06-424014E9326F}"/>
              </a:ext>
            </a:extLst>
          </p:cNvPr>
          <p:cNvSpPr>
            <a:spLocks noGrp="1"/>
          </p:cNvSpPr>
          <p:nvPr>
            <p:ph idx="12"/>
          </p:nvPr>
        </p:nvSpPr>
        <p:spPr>
          <a:xfrm>
            <a:off x="719667" y="1757809"/>
            <a:ext cx="10631578" cy="1060119"/>
          </a:xfrm>
        </p:spPr>
        <p:txBody>
          <a:bodyPr vert="horz" lIns="91440" tIns="45720" rIns="91440" bIns="45720" rtlCol="0" anchor="t">
            <a:normAutofit/>
          </a:bodyPr>
          <a:lstStyle/>
          <a:p>
            <a:pPr marL="0" indent="0">
              <a:buNone/>
            </a:pPr>
            <a:r>
              <a:rPr lang="en-GB" sz="2750">
                <a:latin typeface="Arial"/>
                <a:cs typeface="Arial"/>
              </a:rPr>
              <a:t>There are a variety of living costs that you will need to consider while at university. These could include:</a:t>
            </a:r>
            <a:endParaRPr lang="en-US" sz="2750">
              <a:cs typeface="Arial"/>
            </a:endParaRPr>
          </a:p>
        </p:txBody>
      </p:sp>
      <p:pic>
        <p:nvPicPr>
          <p:cNvPr id="5" name="Graphic 4" descr="Lights On with solid fill">
            <a:extLst>
              <a:ext uri="{FF2B5EF4-FFF2-40B4-BE49-F238E27FC236}">
                <a16:creationId xmlns:a16="http://schemas.microsoft.com/office/drawing/2014/main" id="{2CCC133F-CB3F-4EE1-858E-8ACFBB3DDF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9059" y="2898512"/>
            <a:ext cx="914400" cy="914400"/>
          </a:xfrm>
          <a:prstGeom prst="rect">
            <a:avLst/>
          </a:prstGeom>
        </p:spPr>
      </p:pic>
      <p:pic>
        <p:nvPicPr>
          <p:cNvPr id="7" name="Graphic 6" descr="Shirt with solid fill">
            <a:extLst>
              <a:ext uri="{FF2B5EF4-FFF2-40B4-BE49-F238E27FC236}">
                <a16:creationId xmlns:a16="http://schemas.microsoft.com/office/drawing/2014/main" id="{445ABEAF-A9AA-42FF-A6F4-D3FB9FFE66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12793" y="2898512"/>
            <a:ext cx="914400" cy="914400"/>
          </a:xfrm>
          <a:prstGeom prst="rect">
            <a:avLst/>
          </a:prstGeom>
        </p:spPr>
      </p:pic>
      <p:pic>
        <p:nvPicPr>
          <p:cNvPr id="9" name="Graphic 8" descr="Home with solid fill">
            <a:extLst>
              <a:ext uri="{FF2B5EF4-FFF2-40B4-BE49-F238E27FC236}">
                <a16:creationId xmlns:a16="http://schemas.microsoft.com/office/drawing/2014/main" id="{EA4B34D1-7450-4C79-8255-F724C68396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11591" y="2898512"/>
            <a:ext cx="914400" cy="914400"/>
          </a:xfrm>
          <a:prstGeom prst="rect">
            <a:avLst/>
          </a:prstGeom>
        </p:spPr>
      </p:pic>
      <p:pic>
        <p:nvPicPr>
          <p:cNvPr id="11" name="Graphic 10" descr="Washing Machine with solid fill">
            <a:extLst>
              <a:ext uri="{FF2B5EF4-FFF2-40B4-BE49-F238E27FC236}">
                <a16:creationId xmlns:a16="http://schemas.microsoft.com/office/drawing/2014/main" id="{A5E9E3EB-4C8B-404A-9007-0B5ECBB49F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45325" y="4641771"/>
            <a:ext cx="914400" cy="914400"/>
          </a:xfrm>
          <a:prstGeom prst="rect">
            <a:avLst/>
          </a:prstGeom>
        </p:spPr>
      </p:pic>
      <p:pic>
        <p:nvPicPr>
          <p:cNvPr id="13" name="Graphic 12" descr="Bus with solid fill">
            <a:extLst>
              <a:ext uri="{FF2B5EF4-FFF2-40B4-BE49-F238E27FC236}">
                <a16:creationId xmlns:a16="http://schemas.microsoft.com/office/drawing/2014/main" id="{2C48FE7B-5134-46C8-96A1-73CD1E0FEF1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11591" y="4641771"/>
            <a:ext cx="914400" cy="914400"/>
          </a:xfrm>
          <a:prstGeom prst="rect">
            <a:avLst/>
          </a:prstGeom>
        </p:spPr>
      </p:pic>
      <p:pic>
        <p:nvPicPr>
          <p:cNvPr id="15" name="Graphic 14" descr="Fax with solid fill">
            <a:extLst>
              <a:ext uri="{FF2B5EF4-FFF2-40B4-BE49-F238E27FC236}">
                <a16:creationId xmlns:a16="http://schemas.microsoft.com/office/drawing/2014/main" id="{59329532-8CB0-44CF-903E-ECE00F2B10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79059" y="4641771"/>
            <a:ext cx="914400" cy="914400"/>
          </a:xfrm>
          <a:prstGeom prst="rect">
            <a:avLst/>
          </a:prstGeom>
        </p:spPr>
      </p:pic>
      <p:pic>
        <p:nvPicPr>
          <p:cNvPr id="17" name="Graphic 16" descr="Laptop with solid fill">
            <a:extLst>
              <a:ext uri="{FF2B5EF4-FFF2-40B4-BE49-F238E27FC236}">
                <a16:creationId xmlns:a16="http://schemas.microsoft.com/office/drawing/2014/main" id="{3134AFAA-E6D3-425F-BBC9-89EB6532734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12793" y="4641771"/>
            <a:ext cx="914400" cy="914400"/>
          </a:xfrm>
          <a:prstGeom prst="rect">
            <a:avLst/>
          </a:prstGeom>
        </p:spPr>
      </p:pic>
      <p:pic>
        <p:nvPicPr>
          <p:cNvPr id="19" name="Graphic 18" descr="Fork and knife with solid fill">
            <a:extLst>
              <a:ext uri="{FF2B5EF4-FFF2-40B4-BE49-F238E27FC236}">
                <a16:creationId xmlns:a16="http://schemas.microsoft.com/office/drawing/2014/main" id="{3EB88025-8DC4-45EC-AEF4-5764349B523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245325" y="2884658"/>
            <a:ext cx="914400" cy="914400"/>
          </a:xfrm>
          <a:prstGeom prst="rect">
            <a:avLst/>
          </a:prstGeom>
        </p:spPr>
      </p:pic>
      <p:sp>
        <p:nvSpPr>
          <p:cNvPr id="21" name="TextBox 20">
            <a:extLst>
              <a:ext uri="{FF2B5EF4-FFF2-40B4-BE49-F238E27FC236}">
                <a16:creationId xmlns:a16="http://schemas.microsoft.com/office/drawing/2014/main" id="{B3CDE64A-4055-4981-8AB5-37B5029B7458}"/>
              </a:ext>
            </a:extLst>
          </p:cNvPr>
          <p:cNvSpPr txBox="1"/>
          <p:nvPr/>
        </p:nvSpPr>
        <p:spPr>
          <a:xfrm>
            <a:off x="715852" y="3799058"/>
            <a:ext cx="2705878" cy="646331"/>
          </a:xfrm>
          <a:prstGeom prst="rect">
            <a:avLst/>
          </a:prstGeom>
          <a:noFill/>
        </p:spPr>
        <p:txBody>
          <a:bodyPr wrap="square" lIns="91440" tIns="45720" rIns="91440" bIns="45720" rtlCol="0" anchor="t">
            <a:spAutoFit/>
          </a:bodyPr>
          <a:lstStyle/>
          <a:p>
            <a:pPr algn="ctr"/>
            <a:r>
              <a:rPr lang="en-GB"/>
              <a:t>Accommodation</a:t>
            </a:r>
            <a:endParaRPr lang="en-GB">
              <a:cs typeface="Arial"/>
            </a:endParaRPr>
          </a:p>
          <a:p>
            <a:pPr algn="ctr"/>
            <a:r>
              <a:rPr lang="en-GB"/>
              <a:t>(rent / mortgage)</a:t>
            </a:r>
            <a:endParaRPr lang="en-GB">
              <a:cs typeface="Arial"/>
            </a:endParaRPr>
          </a:p>
        </p:txBody>
      </p:sp>
      <p:sp>
        <p:nvSpPr>
          <p:cNvPr id="23" name="TextBox 22">
            <a:extLst>
              <a:ext uri="{FF2B5EF4-FFF2-40B4-BE49-F238E27FC236}">
                <a16:creationId xmlns:a16="http://schemas.microsoft.com/office/drawing/2014/main" id="{3922BC95-5138-46AA-953D-6CDA63D700F2}"/>
              </a:ext>
            </a:extLst>
          </p:cNvPr>
          <p:cNvSpPr txBox="1"/>
          <p:nvPr/>
        </p:nvSpPr>
        <p:spPr>
          <a:xfrm>
            <a:off x="716709" y="5550395"/>
            <a:ext cx="2705878" cy="369332"/>
          </a:xfrm>
          <a:prstGeom prst="rect">
            <a:avLst/>
          </a:prstGeom>
          <a:noFill/>
        </p:spPr>
        <p:txBody>
          <a:bodyPr wrap="square" lIns="91440" tIns="45720" rIns="91440" bIns="45720" rtlCol="0" anchor="t">
            <a:spAutoFit/>
          </a:bodyPr>
          <a:lstStyle/>
          <a:p>
            <a:pPr algn="ctr"/>
            <a:r>
              <a:rPr lang="en-GB"/>
              <a:t>Travel</a:t>
            </a:r>
            <a:endParaRPr lang="en-GB">
              <a:cs typeface="Arial"/>
            </a:endParaRPr>
          </a:p>
        </p:txBody>
      </p:sp>
      <p:sp>
        <p:nvSpPr>
          <p:cNvPr id="25" name="TextBox 24">
            <a:extLst>
              <a:ext uri="{FF2B5EF4-FFF2-40B4-BE49-F238E27FC236}">
                <a16:creationId xmlns:a16="http://schemas.microsoft.com/office/drawing/2014/main" id="{09540FD2-5912-4393-9809-C9BC2FD6A0D8}"/>
              </a:ext>
            </a:extLst>
          </p:cNvPr>
          <p:cNvSpPr txBox="1"/>
          <p:nvPr/>
        </p:nvSpPr>
        <p:spPr>
          <a:xfrm>
            <a:off x="3354858" y="5553684"/>
            <a:ext cx="2705878" cy="369332"/>
          </a:xfrm>
          <a:prstGeom prst="rect">
            <a:avLst/>
          </a:prstGeom>
          <a:noFill/>
        </p:spPr>
        <p:txBody>
          <a:bodyPr wrap="square" lIns="91440" tIns="45720" rIns="91440" bIns="45720" rtlCol="0" anchor="t">
            <a:spAutoFit/>
          </a:bodyPr>
          <a:lstStyle/>
          <a:p>
            <a:pPr algn="ctr"/>
            <a:r>
              <a:rPr lang="en-GB"/>
              <a:t>Laundry</a:t>
            </a:r>
          </a:p>
        </p:txBody>
      </p:sp>
      <p:sp>
        <p:nvSpPr>
          <p:cNvPr id="27" name="TextBox 26">
            <a:extLst>
              <a:ext uri="{FF2B5EF4-FFF2-40B4-BE49-F238E27FC236}">
                <a16:creationId xmlns:a16="http://schemas.microsoft.com/office/drawing/2014/main" id="{A1566F86-B7FA-4605-A3D4-2F2142FB752B}"/>
              </a:ext>
            </a:extLst>
          </p:cNvPr>
          <p:cNvSpPr txBox="1"/>
          <p:nvPr/>
        </p:nvSpPr>
        <p:spPr>
          <a:xfrm>
            <a:off x="5980888" y="5566365"/>
            <a:ext cx="2705878" cy="646331"/>
          </a:xfrm>
          <a:prstGeom prst="rect">
            <a:avLst/>
          </a:prstGeom>
          <a:noFill/>
        </p:spPr>
        <p:txBody>
          <a:bodyPr wrap="square" lIns="91440" tIns="45720" rIns="91440" bIns="45720" rtlCol="0" anchor="t">
            <a:spAutoFit/>
          </a:bodyPr>
          <a:lstStyle/>
          <a:p>
            <a:pPr algn="ctr"/>
            <a:r>
              <a:rPr lang="en-GB"/>
              <a:t>Course materials</a:t>
            </a:r>
            <a:endParaRPr lang="en-GB">
              <a:cs typeface="Arial"/>
            </a:endParaRPr>
          </a:p>
          <a:p>
            <a:pPr algn="ctr"/>
            <a:r>
              <a:rPr lang="en-GB">
                <a:cs typeface="Arial"/>
              </a:rPr>
              <a:t>(e.g. printing, books...)</a:t>
            </a:r>
          </a:p>
        </p:txBody>
      </p:sp>
      <p:sp>
        <p:nvSpPr>
          <p:cNvPr id="29" name="TextBox 28">
            <a:extLst>
              <a:ext uri="{FF2B5EF4-FFF2-40B4-BE49-F238E27FC236}">
                <a16:creationId xmlns:a16="http://schemas.microsoft.com/office/drawing/2014/main" id="{EF5037C8-1306-4827-A814-427AC97B7C44}"/>
              </a:ext>
            </a:extLst>
          </p:cNvPr>
          <p:cNvSpPr txBox="1"/>
          <p:nvPr/>
        </p:nvSpPr>
        <p:spPr>
          <a:xfrm>
            <a:off x="3354858" y="3811041"/>
            <a:ext cx="2705878" cy="369332"/>
          </a:xfrm>
          <a:prstGeom prst="rect">
            <a:avLst/>
          </a:prstGeom>
          <a:noFill/>
        </p:spPr>
        <p:txBody>
          <a:bodyPr wrap="square" lIns="91440" tIns="45720" rIns="91440" bIns="45720" rtlCol="0" anchor="t">
            <a:spAutoFit/>
          </a:bodyPr>
          <a:lstStyle/>
          <a:p>
            <a:pPr algn="ctr"/>
            <a:r>
              <a:rPr lang="en-GB"/>
              <a:t>Food and toiletries</a:t>
            </a:r>
            <a:endParaRPr lang="en-US"/>
          </a:p>
        </p:txBody>
      </p:sp>
      <p:sp>
        <p:nvSpPr>
          <p:cNvPr id="31" name="TextBox 30">
            <a:extLst>
              <a:ext uri="{FF2B5EF4-FFF2-40B4-BE49-F238E27FC236}">
                <a16:creationId xmlns:a16="http://schemas.microsoft.com/office/drawing/2014/main" id="{CE15ED22-208F-408A-A12B-08B133BD4FBE}"/>
              </a:ext>
            </a:extLst>
          </p:cNvPr>
          <p:cNvSpPr txBox="1"/>
          <p:nvPr/>
        </p:nvSpPr>
        <p:spPr>
          <a:xfrm>
            <a:off x="8617054" y="3803342"/>
            <a:ext cx="2705878" cy="369332"/>
          </a:xfrm>
          <a:prstGeom prst="rect">
            <a:avLst/>
          </a:prstGeom>
          <a:noFill/>
        </p:spPr>
        <p:txBody>
          <a:bodyPr wrap="square" lIns="91440" tIns="45720" rIns="91440" bIns="45720" rtlCol="0" anchor="t">
            <a:spAutoFit/>
          </a:bodyPr>
          <a:lstStyle/>
          <a:p>
            <a:pPr algn="ctr"/>
            <a:r>
              <a:rPr lang="en-GB">
                <a:cs typeface="Arial"/>
              </a:rPr>
              <a:t>Clothes</a:t>
            </a:r>
          </a:p>
        </p:txBody>
      </p:sp>
      <p:sp>
        <p:nvSpPr>
          <p:cNvPr id="33" name="TextBox 32">
            <a:extLst>
              <a:ext uri="{FF2B5EF4-FFF2-40B4-BE49-F238E27FC236}">
                <a16:creationId xmlns:a16="http://schemas.microsoft.com/office/drawing/2014/main" id="{3E9BCDA2-44EA-48EA-8D4C-552991134F41}"/>
              </a:ext>
            </a:extLst>
          </p:cNvPr>
          <p:cNvSpPr txBox="1"/>
          <p:nvPr/>
        </p:nvSpPr>
        <p:spPr>
          <a:xfrm>
            <a:off x="5980888" y="3814242"/>
            <a:ext cx="2705878" cy="646331"/>
          </a:xfrm>
          <a:prstGeom prst="rect">
            <a:avLst/>
          </a:prstGeom>
          <a:noFill/>
        </p:spPr>
        <p:txBody>
          <a:bodyPr wrap="square" lIns="91440" tIns="45720" rIns="91440" bIns="45720" rtlCol="0" anchor="t">
            <a:spAutoFit/>
          </a:bodyPr>
          <a:lstStyle/>
          <a:p>
            <a:pPr algn="ctr"/>
            <a:r>
              <a:rPr lang="en-GB">
                <a:cs typeface="Arial"/>
              </a:rPr>
              <a:t>Household bills</a:t>
            </a:r>
          </a:p>
          <a:p>
            <a:pPr algn="ctr"/>
            <a:r>
              <a:rPr lang="en-GB">
                <a:cs typeface="Arial"/>
              </a:rPr>
              <a:t>(if applicable)</a:t>
            </a:r>
          </a:p>
        </p:txBody>
      </p:sp>
      <p:sp>
        <p:nvSpPr>
          <p:cNvPr id="35" name="TextBox 34">
            <a:extLst>
              <a:ext uri="{FF2B5EF4-FFF2-40B4-BE49-F238E27FC236}">
                <a16:creationId xmlns:a16="http://schemas.microsoft.com/office/drawing/2014/main" id="{AF472F34-E71B-485F-B068-4DE7F0AFC9DA}"/>
              </a:ext>
            </a:extLst>
          </p:cNvPr>
          <p:cNvSpPr txBox="1"/>
          <p:nvPr/>
        </p:nvSpPr>
        <p:spPr>
          <a:xfrm>
            <a:off x="8623277" y="5556171"/>
            <a:ext cx="2705878" cy="369332"/>
          </a:xfrm>
          <a:prstGeom prst="rect">
            <a:avLst/>
          </a:prstGeom>
          <a:noFill/>
        </p:spPr>
        <p:txBody>
          <a:bodyPr wrap="square" lIns="91440" tIns="45720" rIns="91440" bIns="45720" rtlCol="0" anchor="t">
            <a:spAutoFit/>
          </a:bodyPr>
          <a:lstStyle/>
          <a:p>
            <a:pPr algn="ctr"/>
            <a:r>
              <a:rPr lang="en-GB"/>
              <a:t>Laptop</a:t>
            </a:r>
            <a:endParaRPr lang="en-US"/>
          </a:p>
        </p:txBody>
      </p:sp>
      <p:pic>
        <p:nvPicPr>
          <p:cNvPr id="24" name="Audio 23">
            <a:hlinkClick r:id="" action="ppaction://media"/>
            <a:extLst>
              <a:ext uri="{FF2B5EF4-FFF2-40B4-BE49-F238E27FC236}">
                <a16:creationId xmlns:a16="http://schemas.microsoft.com/office/drawing/2014/main" id="{781FCA1B-1F24-29DE-EBE8-72FD5DC22994}"/>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276593"/>
      </p:ext>
    </p:extLst>
  </p:cSld>
  <p:clrMapOvr>
    <a:masterClrMapping/>
  </p:clrMapOvr>
  <mc:AlternateContent xmlns:mc="http://schemas.openxmlformats.org/markup-compatibility/2006" xmlns:p14="http://schemas.microsoft.com/office/powerpoint/2010/main">
    <mc:Choice Requires="p14">
      <p:transition spd="slow" p14:dur="1300" advTm="15736">
        <p14:pan dir="u"/>
      </p:transition>
    </mc:Choice>
    <mc:Fallback xmlns="">
      <p:transition spd="slow" advTm="157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FCAE7-0201-4D58-88C3-961F3EACF4D1}"/>
              </a:ext>
            </a:extLst>
          </p:cNvPr>
          <p:cNvSpPr>
            <a:spLocks noGrp="1"/>
          </p:cNvSpPr>
          <p:nvPr>
            <p:ph type="body" sz="quarter" idx="11"/>
          </p:nvPr>
        </p:nvSpPr>
        <p:spPr/>
        <p:txBody>
          <a:bodyPr/>
          <a:lstStyle/>
          <a:p>
            <a:r>
              <a:rPr lang="en-GB"/>
              <a:t>What should I budget for?</a:t>
            </a:r>
          </a:p>
        </p:txBody>
      </p:sp>
      <p:sp>
        <p:nvSpPr>
          <p:cNvPr id="3" name="Content Placeholder 2">
            <a:extLst>
              <a:ext uri="{FF2B5EF4-FFF2-40B4-BE49-F238E27FC236}">
                <a16:creationId xmlns:a16="http://schemas.microsoft.com/office/drawing/2014/main" id="{74ECF4CD-91EA-4167-AF06-424014E9326F}"/>
              </a:ext>
            </a:extLst>
          </p:cNvPr>
          <p:cNvSpPr>
            <a:spLocks noGrp="1"/>
          </p:cNvSpPr>
          <p:nvPr>
            <p:ph idx="12"/>
          </p:nvPr>
        </p:nvSpPr>
        <p:spPr>
          <a:xfrm>
            <a:off x="719667" y="1757809"/>
            <a:ext cx="10631578" cy="1060119"/>
          </a:xfrm>
        </p:spPr>
        <p:txBody>
          <a:bodyPr vert="horz" lIns="91440" tIns="45720" rIns="91440" bIns="45720" rtlCol="0" anchor="t">
            <a:normAutofit/>
          </a:bodyPr>
          <a:lstStyle/>
          <a:p>
            <a:pPr marL="0" indent="0">
              <a:buNone/>
            </a:pPr>
            <a:r>
              <a:rPr lang="en-GB" sz="2750">
                <a:latin typeface="Arial"/>
                <a:cs typeface="Arial"/>
              </a:rPr>
              <a:t>You will also need to budget for the non-essential things. These could include:</a:t>
            </a:r>
            <a:endParaRPr lang="en-US"/>
          </a:p>
        </p:txBody>
      </p:sp>
      <p:pic>
        <p:nvPicPr>
          <p:cNvPr id="5" name="Graphic 4" descr="Game controller with solid fill">
            <a:extLst>
              <a:ext uri="{FF2B5EF4-FFF2-40B4-BE49-F238E27FC236}">
                <a16:creationId xmlns:a16="http://schemas.microsoft.com/office/drawing/2014/main" id="{2CCC133F-CB3F-4EE1-858E-8ACFBB3DDF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9059" y="2898512"/>
            <a:ext cx="914400" cy="914400"/>
          </a:xfrm>
          <a:prstGeom prst="rect">
            <a:avLst/>
          </a:prstGeom>
        </p:spPr>
      </p:pic>
      <p:pic>
        <p:nvPicPr>
          <p:cNvPr id="7" name="Graphic 6" descr="Comb with solid fill">
            <a:extLst>
              <a:ext uri="{FF2B5EF4-FFF2-40B4-BE49-F238E27FC236}">
                <a16:creationId xmlns:a16="http://schemas.microsoft.com/office/drawing/2014/main" id="{445ABEAF-A9AA-42FF-A6F4-D3FB9FFE66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12793" y="2898512"/>
            <a:ext cx="914400" cy="914400"/>
          </a:xfrm>
          <a:prstGeom prst="rect">
            <a:avLst/>
          </a:prstGeom>
        </p:spPr>
      </p:pic>
      <p:pic>
        <p:nvPicPr>
          <p:cNvPr id="9" name="Graphic 8" descr="Pizza with solid fill">
            <a:extLst>
              <a:ext uri="{FF2B5EF4-FFF2-40B4-BE49-F238E27FC236}">
                <a16:creationId xmlns:a16="http://schemas.microsoft.com/office/drawing/2014/main" id="{EA4B34D1-7450-4C79-8255-F724C68396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11591" y="2898512"/>
            <a:ext cx="914400" cy="914400"/>
          </a:xfrm>
          <a:prstGeom prst="rect">
            <a:avLst/>
          </a:prstGeom>
        </p:spPr>
      </p:pic>
      <p:pic>
        <p:nvPicPr>
          <p:cNvPr id="11" name="Graphic 10" descr="Martini with solid fill">
            <a:extLst>
              <a:ext uri="{FF2B5EF4-FFF2-40B4-BE49-F238E27FC236}">
                <a16:creationId xmlns:a16="http://schemas.microsoft.com/office/drawing/2014/main" id="{A5E9E3EB-4C8B-404A-9007-0B5ECBB49F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45325" y="4641771"/>
            <a:ext cx="914400" cy="914400"/>
          </a:xfrm>
          <a:prstGeom prst="rect">
            <a:avLst/>
          </a:prstGeom>
        </p:spPr>
      </p:pic>
      <p:pic>
        <p:nvPicPr>
          <p:cNvPr id="13" name="Graphic 12" descr="Clothes hanger with solid fill">
            <a:extLst>
              <a:ext uri="{FF2B5EF4-FFF2-40B4-BE49-F238E27FC236}">
                <a16:creationId xmlns:a16="http://schemas.microsoft.com/office/drawing/2014/main" id="{2C48FE7B-5134-46C8-96A1-73CD1E0FEF1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11591" y="4641771"/>
            <a:ext cx="914400" cy="914400"/>
          </a:xfrm>
          <a:prstGeom prst="rect">
            <a:avLst/>
          </a:prstGeom>
        </p:spPr>
      </p:pic>
      <p:pic>
        <p:nvPicPr>
          <p:cNvPr id="15" name="Graphic 14" descr="Vacation with solid fill">
            <a:extLst>
              <a:ext uri="{FF2B5EF4-FFF2-40B4-BE49-F238E27FC236}">
                <a16:creationId xmlns:a16="http://schemas.microsoft.com/office/drawing/2014/main" id="{59329532-8CB0-44CF-903E-ECE00F2B10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79059" y="4641771"/>
            <a:ext cx="914400" cy="914400"/>
          </a:xfrm>
          <a:prstGeom prst="rect">
            <a:avLst/>
          </a:prstGeom>
        </p:spPr>
      </p:pic>
      <p:pic>
        <p:nvPicPr>
          <p:cNvPr id="17" name="Graphic 16" descr="Speaker phone with solid fill">
            <a:extLst>
              <a:ext uri="{FF2B5EF4-FFF2-40B4-BE49-F238E27FC236}">
                <a16:creationId xmlns:a16="http://schemas.microsoft.com/office/drawing/2014/main" id="{3134AFAA-E6D3-425F-BBC9-89EB6532734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12793" y="4641771"/>
            <a:ext cx="914400" cy="914400"/>
          </a:xfrm>
          <a:prstGeom prst="rect">
            <a:avLst/>
          </a:prstGeom>
        </p:spPr>
      </p:pic>
      <p:pic>
        <p:nvPicPr>
          <p:cNvPr id="19" name="Graphic 18" descr="Dumbbell with solid fill">
            <a:extLst>
              <a:ext uri="{FF2B5EF4-FFF2-40B4-BE49-F238E27FC236}">
                <a16:creationId xmlns:a16="http://schemas.microsoft.com/office/drawing/2014/main" id="{3EB88025-8DC4-45EC-AEF4-5764349B523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245325" y="2884658"/>
            <a:ext cx="914400" cy="914400"/>
          </a:xfrm>
          <a:prstGeom prst="rect">
            <a:avLst/>
          </a:prstGeom>
        </p:spPr>
      </p:pic>
      <p:sp>
        <p:nvSpPr>
          <p:cNvPr id="21" name="TextBox 20">
            <a:extLst>
              <a:ext uri="{FF2B5EF4-FFF2-40B4-BE49-F238E27FC236}">
                <a16:creationId xmlns:a16="http://schemas.microsoft.com/office/drawing/2014/main" id="{B3CDE64A-4055-4981-8AB5-37B5029B7458}"/>
              </a:ext>
            </a:extLst>
          </p:cNvPr>
          <p:cNvSpPr txBox="1"/>
          <p:nvPr/>
        </p:nvSpPr>
        <p:spPr>
          <a:xfrm>
            <a:off x="715852" y="3799058"/>
            <a:ext cx="2705878" cy="646331"/>
          </a:xfrm>
          <a:prstGeom prst="rect">
            <a:avLst/>
          </a:prstGeom>
          <a:noFill/>
        </p:spPr>
        <p:txBody>
          <a:bodyPr wrap="square" lIns="91440" tIns="45720" rIns="91440" bIns="45720" rtlCol="0" anchor="t">
            <a:spAutoFit/>
          </a:bodyPr>
          <a:lstStyle/>
          <a:p>
            <a:pPr algn="ctr"/>
            <a:r>
              <a:rPr lang="en-GB"/>
              <a:t>Meals out and takeaways</a:t>
            </a:r>
            <a:endParaRPr lang="en-US"/>
          </a:p>
        </p:txBody>
      </p:sp>
      <p:sp>
        <p:nvSpPr>
          <p:cNvPr id="23" name="TextBox 22">
            <a:extLst>
              <a:ext uri="{FF2B5EF4-FFF2-40B4-BE49-F238E27FC236}">
                <a16:creationId xmlns:a16="http://schemas.microsoft.com/office/drawing/2014/main" id="{3922BC95-5138-46AA-953D-6CDA63D700F2}"/>
              </a:ext>
            </a:extLst>
          </p:cNvPr>
          <p:cNvSpPr txBox="1"/>
          <p:nvPr/>
        </p:nvSpPr>
        <p:spPr>
          <a:xfrm>
            <a:off x="716709" y="5550395"/>
            <a:ext cx="2705878" cy="369332"/>
          </a:xfrm>
          <a:prstGeom prst="rect">
            <a:avLst/>
          </a:prstGeom>
          <a:noFill/>
        </p:spPr>
        <p:txBody>
          <a:bodyPr wrap="square" lIns="91440" tIns="45720" rIns="91440" bIns="45720" rtlCol="0" anchor="t">
            <a:spAutoFit/>
          </a:bodyPr>
          <a:lstStyle/>
          <a:p>
            <a:pPr algn="ctr"/>
            <a:r>
              <a:rPr lang="en-GB"/>
              <a:t>Premium clothing</a:t>
            </a:r>
            <a:endParaRPr lang="en-GB">
              <a:cs typeface="Arial"/>
            </a:endParaRPr>
          </a:p>
        </p:txBody>
      </p:sp>
      <p:sp>
        <p:nvSpPr>
          <p:cNvPr id="25" name="TextBox 24">
            <a:extLst>
              <a:ext uri="{FF2B5EF4-FFF2-40B4-BE49-F238E27FC236}">
                <a16:creationId xmlns:a16="http://schemas.microsoft.com/office/drawing/2014/main" id="{09540FD2-5912-4393-9809-C9BC2FD6A0D8}"/>
              </a:ext>
            </a:extLst>
          </p:cNvPr>
          <p:cNvSpPr txBox="1"/>
          <p:nvPr/>
        </p:nvSpPr>
        <p:spPr>
          <a:xfrm>
            <a:off x="3271352" y="5553684"/>
            <a:ext cx="2872891" cy="646331"/>
          </a:xfrm>
          <a:prstGeom prst="rect">
            <a:avLst/>
          </a:prstGeom>
          <a:noFill/>
        </p:spPr>
        <p:txBody>
          <a:bodyPr wrap="square" lIns="91440" tIns="45720" rIns="91440" bIns="45720" rtlCol="0" anchor="t">
            <a:spAutoFit/>
          </a:bodyPr>
          <a:lstStyle/>
          <a:p>
            <a:pPr algn="ctr"/>
            <a:r>
              <a:rPr lang="en-GB"/>
              <a:t>Leisure</a:t>
            </a:r>
            <a:endParaRPr lang="en-GB">
              <a:cs typeface="Arial"/>
            </a:endParaRPr>
          </a:p>
          <a:p>
            <a:pPr algn="ctr"/>
            <a:r>
              <a:rPr lang="en-GB">
                <a:cs typeface="Arial"/>
              </a:rPr>
              <a:t>(e.g. nights out, cinema...)</a:t>
            </a:r>
          </a:p>
        </p:txBody>
      </p:sp>
      <p:sp>
        <p:nvSpPr>
          <p:cNvPr id="27" name="TextBox 26">
            <a:extLst>
              <a:ext uri="{FF2B5EF4-FFF2-40B4-BE49-F238E27FC236}">
                <a16:creationId xmlns:a16="http://schemas.microsoft.com/office/drawing/2014/main" id="{A1566F86-B7FA-4605-A3D4-2F2142FB752B}"/>
              </a:ext>
            </a:extLst>
          </p:cNvPr>
          <p:cNvSpPr txBox="1"/>
          <p:nvPr/>
        </p:nvSpPr>
        <p:spPr>
          <a:xfrm>
            <a:off x="5980888" y="5566365"/>
            <a:ext cx="2705878" cy="369332"/>
          </a:xfrm>
          <a:prstGeom prst="rect">
            <a:avLst/>
          </a:prstGeom>
          <a:noFill/>
        </p:spPr>
        <p:txBody>
          <a:bodyPr wrap="square" lIns="91440" tIns="45720" rIns="91440" bIns="45720" rtlCol="0" anchor="t">
            <a:spAutoFit/>
          </a:bodyPr>
          <a:lstStyle/>
          <a:p>
            <a:pPr algn="ctr"/>
            <a:r>
              <a:rPr lang="en-GB">
                <a:cs typeface="Arial"/>
              </a:rPr>
              <a:t>Holidays</a:t>
            </a:r>
          </a:p>
        </p:txBody>
      </p:sp>
      <p:sp>
        <p:nvSpPr>
          <p:cNvPr id="29" name="TextBox 28">
            <a:extLst>
              <a:ext uri="{FF2B5EF4-FFF2-40B4-BE49-F238E27FC236}">
                <a16:creationId xmlns:a16="http://schemas.microsoft.com/office/drawing/2014/main" id="{EF5037C8-1306-4827-A814-427AC97B7C44}"/>
              </a:ext>
            </a:extLst>
          </p:cNvPr>
          <p:cNvSpPr txBox="1"/>
          <p:nvPr/>
        </p:nvSpPr>
        <p:spPr>
          <a:xfrm>
            <a:off x="3354858" y="3811041"/>
            <a:ext cx="2705878" cy="369332"/>
          </a:xfrm>
          <a:prstGeom prst="rect">
            <a:avLst/>
          </a:prstGeom>
          <a:noFill/>
        </p:spPr>
        <p:txBody>
          <a:bodyPr wrap="square" lIns="91440" tIns="45720" rIns="91440" bIns="45720" rtlCol="0" anchor="t">
            <a:spAutoFit/>
          </a:bodyPr>
          <a:lstStyle/>
          <a:p>
            <a:pPr algn="ctr"/>
            <a:r>
              <a:rPr lang="en-GB"/>
              <a:t>Gym membership</a:t>
            </a:r>
            <a:endParaRPr lang="en-GB">
              <a:cs typeface="Arial"/>
            </a:endParaRPr>
          </a:p>
        </p:txBody>
      </p:sp>
      <p:sp>
        <p:nvSpPr>
          <p:cNvPr id="31" name="TextBox 30">
            <a:extLst>
              <a:ext uri="{FF2B5EF4-FFF2-40B4-BE49-F238E27FC236}">
                <a16:creationId xmlns:a16="http://schemas.microsoft.com/office/drawing/2014/main" id="{CE15ED22-208F-408A-A12B-08B133BD4FBE}"/>
              </a:ext>
            </a:extLst>
          </p:cNvPr>
          <p:cNvSpPr txBox="1"/>
          <p:nvPr/>
        </p:nvSpPr>
        <p:spPr>
          <a:xfrm>
            <a:off x="8617054" y="3803342"/>
            <a:ext cx="2705878" cy="369332"/>
          </a:xfrm>
          <a:prstGeom prst="rect">
            <a:avLst/>
          </a:prstGeom>
          <a:noFill/>
        </p:spPr>
        <p:txBody>
          <a:bodyPr wrap="square" lIns="91440" tIns="45720" rIns="91440" bIns="45720" rtlCol="0" anchor="t">
            <a:spAutoFit/>
          </a:bodyPr>
          <a:lstStyle/>
          <a:p>
            <a:pPr algn="ctr"/>
            <a:r>
              <a:rPr lang="en-GB">
                <a:cs typeface="Arial"/>
              </a:rPr>
              <a:t>Beauty treatments</a:t>
            </a:r>
          </a:p>
        </p:txBody>
      </p:sp>
      <p:sp>
        <p:nvSpPr>
          <p:cNvPr id="33" name="TextBox 32">
            <a:extLst>
              <a:ext uri="{FF2B5EF4-FFF2-40B4-BE49-F238E27FC236}">
                <a16:creationId xmlns:a16="http://schemas.microsoft.com/office/drawing/2014/main" id="{3E9BCDA2-44EA-48EA-8D4C-552991134F41}"/>
              </a:ext>
            </a:extLst>
          </p:cNvPr>
          <p:cNvSpPr txBox="1"/>
          <p:nvPr/>
        </p:nvSpPr>
        <p:spPr>
          <a:xfrm>
            <a:off x="5939135" y="3803804"/>
            <a:ext cx="2789384" cy="646331"/>
          </a:xfrm>
          <a:prstGeom prst="rect">
            <a:avLst/>
          </a:prstGeom>
          <a:noFill/>
        </p:spPr>
        <p:txBody>
          <a:bodyPr wrap="square" lIns="91440" tIns="45720" rIns="91440" bIns="45720" rtlCol="0" anchor="t">
            <a:spAutoFit/>
          </a:bodyPr>
          <a:lstStyle/>
          <a:p>
            <a:pPr algn="ctr"/>
            <a:r>
              <a:rPr lang="en-GB">
                <a:cs typeface="Arial"/>
              </a:rPr>
              <a:t>Subscriptions</a:t>
            </a:r>
          </a:p>
          <a:p>
            <a:pPr algn="ctr"/>
            <a:r>
              <a:rPr lang="en-GB">
                <a:cs typeface="Arial"/>
              </a:rPr>
              <a:t>(e.g. Netflix, Xbox Live...)</a:t>
            </a:r>
          </a:p>
        </p:txBody>
      </p:sp>
      <p:sp>
        <p:nvSpPr>
          <p:cNvPr id="35" name="TextBox 34">
            <a:extLst>
              <a:ext uri="{FF2B5EF4-FFF2-40B4-BE49-F238E27FC236}">
                <a16:creationId xmlns:a16="http://schemas.microsoft.com/office/drawing/2014/main" id="{AF472F34-E71B-485F-B068-4DE7F0AFC9DA}"/>
              </a:ext>
            </a:extLst>
          </p:cNvPr>
          <p:cNvSpPr txBox="1"/>
          <p:nvPr/>
        </p:nvSpPr>
        <p:spPr>
          <a:xfrm>
            <a:off x="8623277" y="5556171"/>
            <a:ext cx="2705878" cy="369332"/>
          </a:xfrm>
          <a:prstGeom prst="rect">
            <a:avLst/>
          </a:prstGeom>
          <a:noFill/>
        </p:spPr>
        <p:txBody>
          <a:bodyPr wrap="square" lIns="91440" tIns="45720" rIns="91440" bIns="45720" rtlCol="0" anchor="t">
            <a:spAutoFit/>
          </a:bodyPr>
          <a:lstStyle/>
          <a:p>
            <a:pPr algn="ctr"/>
            <a:r>
              <a:rPr lang="en-GB">
                <a:cs typeface="Arial"/>
              </a:rPr>
              <a:t>Phone contract</a:t>
            </a:r>
          </a:p>
        </p:txBody>
      </p:sp>
      <p:pic>
        <p:nvPicPr>
          <p:cNvPr id="26" name="Audio 25">
            <a:hlinkClick r:id="" action="ppaction://media"/>
            <a:extLst>
              <a:ext uri="{FF2B5EF4-FFF2-40B4-BE49-F238E27FC236}">
                <a16:creationId xmlns:a16="http://schemas.microsoft.com/office/drawing/2014/main" id="{A6297CB4-B12D-2A9A-43BF-FBC5F40CB926}"/>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07510644"/>
      </p:ext>
    </p:extLst>
  </p:cSld>
  <p:clrMapOvr>
    <a:masterClrMapping/>
  </p:clrMapOvr>
  <mc:AlternateContent xmlns:mc="http://schemas.openxmlformats.org/markup-compatibility/2006" xmlns:p14="http://schemas.microsoft.com/office/powerpoint/2010/main">
    <mc:Choice Requires="p14">
      <p:transition spd="slow" p14:dur="1300" advTm="21291">
        <p14:pan dir="u"/>
      </p:transition>
    </mc:Choice>
    <mc:Fallback xmlns="">
      <p:transition spd="slow" advTm="212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2F3000-32A9-4905-AAB0-11771CA334B0}"/>
              </a:ext>
            </a:extLst>
          </p:cNvPr>
          <p:cNvSpPr>
            <a:spLocks noGrp="1"/>
          </p:cNvSpPr>
          <p:nvPr>
            <p:ph type="body" sz="quarter" idx="11"/>
          </p:nvPr>
        </p:nvSpPr>
        <p:spPr/>
        <p:txBody>
          <a:bodyPr/>
          <a:lstStyle/>
          <a:p>
            <a:r>
              <a:rPr lang="en-GB"/>
              <a:t>How much do students spend?</a:t>
            </a:r>
          </a:p>
        </p:txBody>
      </p:sp>
      <p:sp>
        <p:nvSpPr>
          <p:cNvPr id="3" name="Content Placeholder 2">
            <a:extLst>
              <a:ext uri="{FF2B5EF4-FFF2-40B4-BE49-F238E27FC236}">
                <a16:creationId xmlns:a16="http://schemas.microsoft.com/office/drawing/2014/main" id="{03CB21D0-C8B8-4827-9A0F-6AF3739C6193}"/>
              </a:ext>
            </a:extLst>
          </p:cNvPr>
          <p:cNvSpPr>
            <a:spLocks noGrp="1"/>
          </p:cNvSpPr>
          <p:nvPr>
            <p:ph idx="12"/>
          </p:nvPr>
        </p:nvSpPr>
        <p:spPr>
          <a:xfrm>
            <a:off x="719667" y="1559480"/>
            <a:ext cx="10642016" cy="1290400"/>
          </a:xfrm>
        </p:spPr>
        <p:txBody>
          <a:bodyPr>
            <a:normAutofit lnSpcReduction="10000"/>
          </a:bodyPr>
          <a:lstStyle/>
          <a:p>
            <a:pPr marL="0" indent="0">
              <a:buNone/>
            </a:pPr>
            <a:r>
              <a:rPr lang="en-GB" sz="2000" dirty="0"/>
              <a:t>The National Student Money Survey 2022 asked students at universities across the UK to estimate how much they spent on different categories each month. The average student spends…</a:t>
            </a:r>
          </a:p>
          <a:p>
            <a:pPr marL="0" indent="0">
              <a:buNone/>
            </a:pPr>
            <a:r>
              <a:rPr lang="en-GB" sz="2000" dirty="0"/>
              <a:t>(Source: Save the Student)</a:t>
            </a:r>
          </a:p>
        </p:txBody>
      </p:sp>
      <p:pic>
        <p:nvPicPr>
          <p:cNvPr id="1026" name="Picture 2" descr="Infographic showing student living costs">
            <a:extLst>
              <a:ext uri="{FF2B5EF4-FFF2-40B4-BE49-F238E27FC236}">
                <a16:creationId xmlns:a16="http://schemas.microsoft.com/office/drawing/2014/main" id="{69157FF6-B367-4332-7748-39235E6F5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746" y="2523624"/>
            <a:ext cx="6791325"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a:extLst>
              <a:ext uri="{FF2B5EF4-FFF2-40B4-BE49-F238E27FC236}">
                <a16:creationId xmlns:a16="http://schemas.microsoft.com/office/drawing/2014/main" id="{B8907211-0493-23DE-23F4-00254759E0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37651524"/>
      </p:ext>
    </p:extLst>
  </p:cSld>
  <p:clrMapOvr>
    <a:masterClrMapping/>
  </p:clrMapOvr>
  <mc:AlternateContent xmlns:mc="http://schemas.openxmlformats.org/markup-compatibility/2006" xmlns:p14="http://schemas.microsoft.com/office/powerpoint/2010/main">
    <mc:Choice Requires="p14">
      <p:transition spd="slow" p14:dur="1300" advTm="36092">
        <p14:pan dir="u"/>
      </p:transition>
    </mc:Choice>
    <mc:Fallback xmlns="">
      <p:transition spd="slow" advTm="360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6F7D1-F450-47F0-85C0-0AE9A26F2C76}"/>
              </a:ext>
            </a:extLst>
          </p:cNvPr>
          <p:cNvSpPr>
            <a:spLocks noGrp="1"/>
          </p:cNvSpPr>
          <p:nvPr>
            <p:ph type="body" sz="quarter" idx="11"/>
          </p:nvPr>
        </p:nvSpPr>
        <p:spPr/>
        <p:txBody>
          <a:bodyPr/>
          <a:lstStyle/>
          <a:p>
            <a:r>
              <a:rPr lang="en-GB"/>
              <a:t>How to build a budget</a:t>
            </a:r>
          </a:p>
        </p:txBody>
      </p:sp>
      <p:sp>
        <p:nvSpPr>
          <p:cNvPr id="3" name="Content Placeholder 2">
            <a:extLst>
              <a:ext uri="{FF2B5EF4-FFF2-40B4-BE49-F238E27FC236}">
                <a16:creationId xmlns:a16="http://schemas.microsoft.com/office/drawing/2014/main" id="{EBD71FAA-46EC-443C-AAF9-84908B773EFE}"/>
              </a:ext>
            </a:extLst>
          </p:cNvPr>
          <p:cNvSpPr>
            <a:spLocks noGrp="1"/>
          </p:cNvSpPr>
          <p:nvPr>
            <p:ph idx="12"/>
          </p:nvPr>
        </p:nvSpPr>
        <p:spPr>
          <a:xfrm>
            <a:off x="731957" y="1559479"/>
            <a:ext cx="10620850" cy="4653545"/>
          </a:xfrm>
        </p:spPr>
        <p:txBody>
          <a:bodyPr vert="horz" lIns="91440" tIns="45720" rIns="91440" bIns="45720" rtlCol="0" anchor="t">
            <a:normAutofit fontScale="70000" lnSpcReduction="20000"/>
          </a:bodyPr>
          <a:lstStyle/>
          <a:p>
            <a:pPr marL="0" indent="0">
              <a:lnSpc>
                <a:spcPct val="120000"/>
              </a:lnSpc>
              <a:buNone/>
            </a:pPr>
            <a:r>
              <a:rPr lang="en-GB" sz="2750" dirty="0">
                <a:latin typeface="Arial"/>
                <a:cs typeface="Arial"/>
              </a:rPr>
              <a:t>Since maintenance loans are paid in only 3 instalments across the year, it can be difficult to plan your finances around this.</a:t>
            </a:r>
          </a:p>
          <a:p>
            <a:pPr marL="0" indent="0">
              <a:lnSpc>
                <a:spcPct val="120000"/>
              </a:lnSpc>
              <a:buNone/>
            </a:pPr>
            <a:endParaRPr lang="en-GB" sz="2750" dirty="0">
              <a:latin typeface="Arial"/>
              <a:cs typeface="Arial"/>
            </a:endParaRPr>
          </a:p>
          <a:p>
            <a:pPr marL="0" indent="0">
              <a:lnSpc>
                <a:spcPct val="120000"/>
              </a:lnSpc>
              <a:buNone/>
            </a:pPr>
            <a:r>
              <a:rPr lang="en-GB" sz="2750" dirty="0">
                <a:latin typeface="Arial"/>
                <a:cs typeface="Arial"/>
              </a:rPr>
              <a:t>Our free budget planner helps you to break down your expected income and expenditure across the year to help you to identify financial difficulties in advance, so that you can make changes and seek support in advance.</a:t>
            </a:r>
          </a:p>
          <a:p>
            <a:pPr marL="0" indent="0">
              <a:lnSpc>
                <a:spcPct val="120000"/>
              </a:lnSpc>
              <a:buNone/>
            </a:pPr>
            <a:endParaRPr lang="en-GB" sz="2750" dirty="0">
              <a:latin typeface="Arial"/>
              <a:cs typeface="Arial"/>
            </a:endParaRPr>
          </a:p>
          <a:p>
            <a:pPr marL="0" indent="0">
              <a:lnSpc>
                <a:spcPct val="120000"/>
              </a:lnSpc>
              <a:buNone/>
            </a:pPr>
            <a:r>
              <a:rPr lang="en-GB" sz="2750" dirty="0">
                <a:latin typeface="Arial"/>
                <a:cs typeface="Arial"/>
              </a:rPr>
              <a:t>Scan the QR code to save the webpage and download it later:</a:t>
            </a:r>
          </a:p>
          <a:p>
            <a:pPr marL="0" indent="0">
              <a:lnSpc>
                <a:spcPct val="120000"/>
              </a:lnSpc>
              <a:buNone/>
            </a:pPr>
            <a:endParaRPr lang="en-GB" sz="2750" dirty="0">
              <a:latin typeface="Arial"/>
              <a:cs typeface="Arial"/>
            </a:endParaRPr>
          </a:p>
          <a:p>
            <a:pPr marL="0" indent="0">
              <a:lnSpc>
                <a:spcPct val="120000"/>
              </a:lnSpc>
              <a:buNone/>
            </a:pPr>
            <a:r>
              <a:rPr lang="en-GB" sz="2750" dirty="0">
                <a:latin typeface="Arial"/>
                <a:cs typeface="Arial"/>
              </a:rPr>
              <a:t>Or head to:</a:t>
            </a:r>
          </a:p>
          <a:p>
            <a:pPr marL="0" indent="0">
              <a:lnSpc>
                <a:spcPct val="120000"/>
              </a:lnSpc>
              <a:buNone/>
            </a:pPr>
            <a:endParaRPr lang="en-GB" sz="2750" dirty="0">
              <a:latin typeface="Arial"/>
              <a:cs typeface="Arial"/>
            </a:endParaRPr>
          </a:p>
          <a:p>
            <a:pPr marL="0" indent="0">
              <a:lnSpc>
                <a:spcPct val="120000"/>
              </a:lnSpc>
              <a:buNone/>
            </a:pPr>
            <a:r>
              <a:rPr lang="en-GB" sz="2750" dirty="0">
                <a:latin typeface="Arial"/>
                <a:cs typeface="Arial"/>
              </a:rPr>
              <a:t>https://www.keele.ac.uk/students/studentfinancialsupport/makingthemostofyourmoney/</a:t>
            </a:r>
          </a:p>
          <a:p>
            <a:pPr marL="0" indent="0">
              <a:lnSpc>
                <a:spcPct val="120000"/>
              </a:lnSpc>
              <a:buNone/>
            </a:pPr>
            <a:endParaRPr lang="en-GB" sz="2750" dirty="0">
              <a:latin typeface="Arial"/>
              <a:cs typeface="Arial"/>
            </a:endParaRPr>
          </a:p>
          <a:p>
            <a:pPr marL="0" indent="0">
              <a:lnSpc>
                <a:spcPct val="120000"/>
              </a:lnSpc>
              <a:buNone/>
            </a:pPr>
            <a:endParaRPr lang="en-GB" dirty="0">
              <a:cs typeface="Arial" panose="020B0604020202020204" pitchFamily="34" charset="0"/>
            </a:endParaRPr>
          </a:p>
        </p:txBody>
      </p:sp>
      <p:pic>
        <p:nvPicPr>
          <p:cNvPr id="7" name="Picture 6" descr="A qr code on a white background&#10;&#10;Description automatically generated">
            <a:extLst>
              <a:ext uri="{FF2B5EF4-FFF2-40B4-BE49-F238E27FC236}">
                <a16:creationId xmlns:a16="http://schemas.microsoft.com/office/drawing/2014/main" id="{4394868D-7243-92F4-AAF2-7188F59D2301}"/>
              </a:ext>
            </a:extLst>
          </p:cNvPr>
          <p:cNvPicPr>
            <a:picLocks noChangeAspect="1"/>
          </p:cNvPicPr>
          <p:nvPr/>
        </p:nvPicPr>
        <p:blipFill>
          <a:blip r:embed="rId5"/>
          <a:stretch>
            <a:fillRect/>
          </a:stretch>
        </p:blipFill>
        <p:spPr>
          <a:xfrm>
            <a:off x="9179442" y="3654528"/>
            <a:ext cx="1915602" cy="1915602"/>
          </a:xfrm>
          <a:prstGeom prst="rect">
            <a:avLst/>
          </a:prstGeom>
        </p:spPr>
      </p:pic>
      <p:pic>
        <p:nvPicPr>
          <p:cNvPr id="12" name="Audio 11">
            <a:hlinkClick r:id="" action="ppaction://media"/>
            <a:extLst>
              <a:ext uri="{FF2B5EF4-FFF2-40B4-BE49-F238E27FC236}">
                <a16:creationId xmlns:a16="http://schemas.microsoft.com/office/drawing/2014/main" id="{70FD7047-B465-F39A-67E4-D59DD36E31F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84672968"/>
      </p:ext>
    </p:extLst>
  </p:cSld>
  <p:clrMapOvr>
    <a:masterClrMapping/>
  </p:clrMapOvr>
  <mc:AlternateContent xmlns:mc="http://schemas.openxmlformats.org/markup-compatibility/2006" xmlns:p14="http://schemas.microsoft.com/office/powerpoint/2010/main">
    <mc:Choice Requires="p14">
      <p:transition spd="slow" p14:dur="1300" advTm="28878">
        <p14:pan dir="u"/>
      </p:transition>
    </mc:Choice>
    <mc:Fallback xmlns="">
      <p:transition spd="slow" advTm="28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AB6367-7EE2-415E-87A6-05521AF137B5}"/>
              </a:ext>
            </a:extLst>
          </p:cNvPr>
          <p:cNvSpPr>
            <a:spLocks noGrp="1"/>
          </p:cNvSpPr>
          <p:nvPr>
            <p:ph type="body" sz="quarter" idx="11"/>
          </p:nvPr>
        </p:nvSpPr>
        <p:spPr/>
        <p:txBody>
          <a:bodyPr/>
          <a:lstStyle/>
          <a:p>
            <a:r>
              <a:rPr lang="en-GB"/>
              <a:t>How to build a budget</a:t>
            </a:r>
          </a:p>
        </p:txBody>
      </p:sp>
      <p:sp>
        <p:nvSpPr>
          <p:cNvPr id="3" name="Content Placeholder 2">
            <a:extLst>
              <a:ext uri="{FF2B5EF4-FFF2-40B4-BE49-F238E27FC236}">
                <a16:creationId xmlns:a16="http://schemas.microsoft.com/office/drawing/2014/main" id="{B80165C5-ED43-47FC-B53C-27FFF36FDBE0}"/>
              </a:ext>
            </a:extLst>
          </p:cNvPr>
          <p:cNvSpPr>
            <a:spLocks noGrp="1"/>
          </p:cNvSpPr>
          <p:nvPr>
            <p:ph idx="12"/>
          </p:nvPr>
        </p:nvSpPr>
        <p:spPr>
          <a:xfrm>
            <a:off x="8208335" y="1903227"/>
            <a:ext cx="3066344" cy="4840458"/>
          </a:xfrm>
        </p:spPr>
        <p:txBody>
          <a:bodyPr>
            <a:normAutofit fontScale="62500" lnSpcReduction="20000"/>
          </a:bodyPr>
          <a:lstStyle/>
          <a:p>
            <a:pPr marL="0" indent="0" algn="r">
              <a:lnSpc>
                <a:spcPct val="120000"/>
              </a:lnSpc>
              <a:buNone/>
            </a:pPr>
            <a:r>
              <a:rPr lang="en-GB" dirty="0"/>
              <a:t>Once you’ve created your budget, you will be able to see whether your finances are balanced, your annual map and comparisons against average student spend.</a:t>
            </a:r>
          </a:p>
          <a:p>
            <a:pPr marL="0" indent="0" algn="r">
              <a:lnSpc>
                <a:spcPct val="120000"/>
              </a:lnSpc>
              <a:buNone/>
            </a:pPr>
            <a:endParaRPr lang="en-GB" dirty="0"/>
          </a:p>
          <a:p>
            <a:pPr marL="0" indent="0" algn="r">
              <a:lnSpc>
                <a:spcPct val="120000"/>
              </a:lnSpc>
              <a:buNone/>
            </a:pPr>
            <a:r>
              <a:rPr lang="en-GB" dirty="0"/>
              <a:t>If your income if less than your expenditure, then you will need to make changes to keep your finances balanced by increasing your income and cutting your costs.</a:t>
            </a:r>
          </a:p>
        </p:txBody>
      </p:sp>
      <p:pic>
        <p:nvPicPr>
          <p:cNvPr id="1026" name="Picture 2" descr="Free vector graphics of Macbook">
            <a:extLst>
              <a:ext uri="{FF2B5EF4-FFF2-40B4-BE49-F238E27FC236}">
                <a16:creationId xmlns:a16="http://schemas.microsoft.com/office/drawing/2014/main" id="{A886B45C-7459-4703-96B8-BF07AD089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324" y="2387830"/>
            <a:ext cx="6935385" cy="30045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A93F2B-CCA1-80BE-F5EB-4B8B8013CA6D}"/>
              </a:ext>
            </a:extLst>
          </p:cNvPr>
          <p:cNvPicPr>
            <a:picLocks noChangeAspect="1"/>
          </p:cNvPicPr>
          <p:nvPr/>
        </p:nvPicPr>
        <p:blipFill rotWithShape="1">
          <a:blip r:embed="rId6"/>
          <a:srcRect l="1500" t="30316" r="31000" b="9405"/>
          <a:stretch/>
        </p:blipFill>
        <p:spPr>
          <a:xfrm>
            <a:off x="1680373" y="2508911"/>
            <a:ext cx="5027285" cy="2525352"/>
          </a:xfrm>
          <a:prstGeom prst="rect">
            <a:avLst/>
          </a:prstGeom>
        </p:spPr>
      </p:pic>
      <p:pic>
        <p:nvPicPr>
          <p:cNvPr id="7" name="Audio 6">
            <a:hlinkClick r:id="" action="ppaction://media"/>
            <a:extLst>
              <a:ext uri="{FF2B5EF4-FFF2-40B4-BE49-F238E27FC236}">
                <a16:creationId xmlns:a16="http://schemas.microsoft.com/office/drawing/2014/main" id="{12DD4CDD-597E-844F-F04C-8E15F566520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05042730"/>
      </p:ext>
    </p:extLst>
  </p:cSld>
  <p:clrMapOvr>
    <a:masterClrMapping/>
  </p:clrMapOvr>
  <mc:AlternateContent xmlns:mc="http://schemas.openxmlformats.org/markup-compatibility/2006" xmlns:p14="http://schemas.microsoft.com/office/powerpoint/2010/main">
    <mc:Choice Requires="p14">
      <p:transition spd="slow" p14:dur="1300" advTm="28018">
        <p14:pan dir="u"/>
      </p:transition>
    </mc:Choice>
    <mc:Fallback xmlns="">
      <p:transition spd="slow" advTm="280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1ACCE1-5741-4521-AD8A-9BF15591CD3F}"/>
              </a:ext>
            </a:extLst>
          </p:cNvPr>
          <p:cNvSpPr>
            <a:spLocks noGrp="1"/>
          </p:cNvSpPr>
          <p:nvPr>
            <p:ph type="body" sz="quarter" idx="11"/>
          </p:nvPr>
        </p:nvSpPr>
        <p:spPr/>
        <p:txBody>
          <a:bodyPr/>
          <a:lstStyle/>
          <a:p>
            <a:r>
              <a:rPr lang="en-GB"/>
              <a:t>Increasing your income</a:t>
            </a:r>
          </a:p>
        </p:txBody>
      </p:sp>
      <p:sp>
        <p:nvSpPr>
          <p:cNvPr id="3" name="Content Placeholder 2">
            <a:extLst>
              <a:ext uri="{FF2B5EF4-FFF2-40B4-BE49-F238E27FC236}">
                <a16:creationId xmlns:a16="http://schemas.microsoft.com/office/drawing/2014/main" id="{F31C4876-C373-4817-8DD4-71FCE82BC4ED}"/>
              </a:ext>
            </a:extLst>
          </p:cNvPr>
          <p:cNvSpPr>
            <a:spLocks noGrp="1"/>
          </p:cNvSpPr>
          <p:nvPr>
            <p:ph idx="12"/>
          </p:nvPr>
        </p:nvSpPr>
        <p:spPr>
          <a:xfrm>
            <a:off x="719667" y="1847460"/>
            <a:ext cx="10642016" cy="4028905"/>
          </a:xfrm>
        </p:spPr>
        <p:txBody>
          <a:bodyPr>
            <a:normAutofit fontScale="77500" lnSpcReduction="20000"/>
          </a:bodyPr>
          <a:lstStyle/>
          <a:p>
            <a:pPr marL="0" indent="0">
              <a:lnSpc>
                <a:spcPct val="110000"/>
              </a:lnSpc>
              <a:buNone/>
            </a:pPr>
            <a:r>
              <a:rPr lang="en-GB" dirty="0"/>
              <a:t>You may want to speak to your family to see whether they would be able to contribute to your living costs.</a:t>
            </a:r>
          </a:p>
          <a:p>
            <a:pPr>
              <a:lnSpc>
                <a:spcPct val="110000"/>
              </a:lnSpc>
            </a:pPr>
            <a:endParaRPr lang="en-GB" dirty="0"/>
          </a:p>
          <a:p>
            <a:pPr marL="0" indent="0">
              <a:lnSpc>
                <a:spcPct val="110000"/>
              </a:lnSpc>
              <a:buNone/>
            </a:pPr>
            <a:r>
              <a:rPr lang="en-GB" dirty="0"/>
              <a:t>There are a number of opportunities for work within the University such as working for the Student Union and working as a Student Ambassador.​</a:t>
            </a:r>
          </a:p>
          <a:p>
            <a:pPr>
              <a:lnSpc>
                <a:spcPct val="110000"/>
              </a:lnSpc>
            </a:pPr>
            <a:endParaRPr lang="en-GB" dirty="0"/>
          </a:p>
          <a:p>
            <a:pPr marL="0" indent="0">
              <a:lnSpc>
                <a:spcPct val="110000"/>
              </a:lnSpc>
              <a:buNone/>
            </a:pPr>
            <a:r>
              <a:rPr lang="en-GB" dirty="0"/>
              <a:t>There are also lots of casual and part-time roles available in the local area.​</a:t>
            </a:r>
          </a:p>
          <a:p>
            <a:pPr marL="0" indent="0">
              <a:lnSpc>
                <a:spcPct val="110000"/>
              </a:lnSpc>
              <a:buNone/>
            </a:pPr>
            <a:endParaRPr lang="en-GB" dirty="0"/>
          </a:p>
          <a:p>
            <a:pPr marL="0" indent="0">
              <a:lnSpc>
                <a:spcPct val="110000"/>
              </a:lnSpc>
              <a:buNone/>
            </a:pPr>
            <a:r>
              <a:rPr lang="en-GB" dirty="0"/>
              <a:t>Part-time and casual work not only brings additional income but develops more skills to enhance your employability.</a:t>
            </a:r>
          </a:p>
        </p:txBody>
      </p:sp>
      <p:pic>
        <p:nvPicPr>
          <p:cNvPr id="6" name="Audio 5">
            <a:hlinkClick r:id="" action="ppaction://media"/>
            <a:extLst>
              <a:ext uri="{FF2B5EF4-FFF2-40B4-BE49-F238E27FC236}">
                <a16:creationId xmlns:a16="http://schemas.microsoft.com/office/drawing/2014/main" id="{911EB2F5-2FB8-5462-444C-5B722DEA78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4009147"/>
      </p:ext>
    </p:extLst>
  </p:cSld>
  <p:clrMapOvr>
    <a:masterClrMapping/>
  </p:clrMapOvr>
  <mc:AlternateContent xmlns:mc="http://schemas.openxmlformats.org/markup-compatibility/2006" xmlns:p14="http://schemas.microsoft.com/office/powerpoint/2010/main">
    <mc:Choice Requires="p14">
      <p:transition spd="slow" p14:dur="1300" advTm="49854">
        <p14:pan dir="u"/>
      </p:transition>
    </mc:Choice>
    <mc:Fallback xmlns="">
      <p:transition spd="slow" advTm="498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BE54BA-32F1-4ACC-A66E-27A5070D6DA6}"/>
              </a:ext>
            </a:extLst>
          </p:cNvPr>
          <p:cNvSpPr>
            <a:spLocks noGrp="1"/>
          </p:cNvSpPr>
          <p:nvPr>
            <p:ph type="body" sz="quarter" idx="11"/>
          </p:nvPr>
        </p:nvSpPr>
        <p:spPr/>
        <p:txBody>
          <a:bodyPr/>
          <a:lstStyle/>
          <a:p>
            <a:r>
              <a:rPr lang="en-GB"/>
              <a:t>Cutting your costs</a:t>
            </a:r>
          </a:p>
        </p:txBody>
      </p:sp>
      <p:sp>
        <p:nvSpPr>
          <p:cNvPr id="3" name="Content Placeholder 2">
            <a:extLst>
              <a:ext uri="{FF2B5EF4-FFF2-40B4-BE49-F238E27FC236}">
                <a16:creationId xmlns:a16="http://schemas.microsoft.com/office/drawing/2014/main" id="{A21A5698-7012-4FE2-9DC4-03463B793AEA}"/>
              </a:ext>
            </a:extLst>
          </p:cNvPr>
          <p:cNvSpPr>
            <a:spLocks noGrp="1"/>
          </p:cNvSpPr>
          <p:nvPr>
            <p:ph idx="12"/>
          </p:nvPr>
        </p:nvSpPr>
        <p:spPr>
          <a:xfrm>
            <a:off x="719667" y="1808702"/>
            <a:ext cx="10642016" cy="4067663"/>
          </a:xfrm>
        </p:spPr>
        <p:txBody>
          <a:bodyPr>
            <a:normAutofit fontScale="70000" lnSpcReduction="20000"/>
          </a:bodyPr>
          <a:lstStyle/>
          <a:p>
            <a:pPr marL="0" indent="0">
              <a:lnSpc>
                <a:spcPct val="120000"/>
              </a:lnSpc>
              <a:buNone/>
            </a:pPr>
            <a:r>
              <a:rPr lang="en-GB" dirty="0"/>
              <a:t>Take a look down your budget and for each cost, consider whether it is a </a:t>
            </a:r>
            <a:r>
              <a:rPr lang="en-GB" b="1" dirty="0"/>
              <a:t>need</a:t>
            </a:r>
            <a:r>
              <a:rPr lang="en-GB" dirty="0"/>
              <a:t> or a </a:t>
            </a:r>
            <a:r>
              <a:rPr lang="en-GB" b="1" dirty="0"/>
              <a:t>want</a:t>
            </a:r>
            <a:r>
              <a:rPr lang="en-GB" dirty="0"/>
              <a:t>.</a:t>
            </a:r>
          </a:p>
          <a:p>
            <a:pPr marL="0" indent="0">
              <a:lnSpc>
                <a:spcPct val="120000"/>
              </a:lnSpc>
              <a:buNone/>
            </a:pPr>
            <a:endParaRPr lang="en-GB" dirty="0"/>
          </a:p>
          <a:p>
            <a:pPr marL="0" indent="0">
              <a:lnSpc>
                <a:spcPct val="120000"/>
              </a:lnSpc>
              <a:buNone/>
            </a:pPr>
            <a:r>
              <a:rPr lang="en-GB" dirty="0"/>
              <a:t>For all of the things that you need, explore whether there is a cheaper alternative. There are some fantastic examples on </a:t>
            </a:r>
            <a:r>
              <a:rPr lang="en-GB" i="1" dirty="0"/>
              <a:t>Save the Student </a:t>
            </a:r>
            <a:r>
              <a:rPr lang="en-GB" dirty="0"/>
              <a:t>and </a:t>
            </a:r>
            <a:r>
              <a:rPr lang="en-GB" i="1" dirty="0"/>
              <a:t>Money Saving Expert</a:t>
            </a:r>
            <a:r>
              <a:rPr lang="en-GB" dirty="0"/>
              <a:t>.</a:t>
            </a:r>
          </a:p>
          <a:p>
            <a:pPr marL="0" indent="0">
              <a:lnSpc>
                <a:spcPct val="120000"/>
              </a:lnSpc>
              <a:buNone/>
            </a:pPr>
            <a:endParaRPr lang="en-GB" dirty="0"/>
          </a:p>
          <a:p>
            <a:pPr marL="0" indent="0">
              <a:lnSpc>
                <a:spcPct val="120000"/>
              </a:lnSpc>
              <a:buNone/>
            </a:pPr>
            <a:r>
              <a:rPr lang="en-GB" dirty="0"/>
              <a:t>For all of the things that you want but don’t need, consider whether you could either cut this out, or reduce your spend.</a:t>
            </a:r>
          </a:p>
          <a:p>
            <a:pPr marL="0" indent="0">
              <a:lnSpc>
                <a:spcPct val="120000"/>
              </a:lnSpc>
              <a:buNone/>
            </a:pPr>
            <a:endParaRPr lang="en-GB" dirty="0"/>
          </a:p>
          <a:p>
            <a:pPr marL="0" indent="0">
              <a:lnSpc>
                <a:spcPct val="120000"/>
              </a:lnSpc>
              <a:buNone/>
            </a:pPr>
            <a:r>
              <a:rPr lang="en-GB" dirty="0"/>
              <a:t>Take a look at some of the digital resources on the Student Financial Support webpages for more money-saving tips.</a:t>
            </a:r>
          </a:p>
          <a:p>
            <a:pPr marL="0" indent="0">
              <a:lnSpc>
                <a:spcPct val="120000"/>
              </a:lnSpc>
              <a:buNone/>
            </a:pPr>
            <a:endParaRPr lang="en-GB" dirty="0"/>
          </a:p>
          <a:p>
            <a:pPr marL="0" indent="0">
              <a:lnSpc>
                <a:spcPct val="120000"/>
              </a:lnSpc>
              <a:buNone/>
            </a:pPr>
            <a:endParaRPr lang="en-GB" dirty="0"/>
          </a:p>
        </p:txBody>
      </p:sp>
      <p:pic>
        <p:nvPicPr>
          <p:cNvPr id="6" name="Audio 5">
            <a:hlinkClick r:id="" action="ppaction://media"/>
            <a:extLst>
              <a:ext uri="{FF2B5EF4-FFF2-40B4-BE49-F238E27FC236}">
                <a16:creationId xmlns:a16="http://schemas.microsoft.com/office/drawing/2014/main" id="{FAEB70BE-D932-2E0C-97BD-9153713FF5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2569965"/>
      </p:ext>
    </p:extLst>
  </p:cSld>
  <p:clrMapOvr>
    <a:masterClrMapping/>
  </p:clrMapOvr>
  <mc:AlternateContent xmlns:mc="http://schemas.openxmlformats.org/markup-compatibility/2006" xmlns:p14="http://schemas.microsoft.com/office/powerpoint/2010/main">
    <mc:Choice Requires="p14">
      <p:transition spd="slow" p14:dur="1300" advTm="22185">
        <p14:pan dir="u"/>
      </p:transition>
    </mc:Choice>
    <mc:Fallback xmlns="">
      <p:transition spd="slow" advTm="221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8FEC6C-68B7-FE47-A700-DB8FD696224A}"/>
              </a:ext>
            </a:extLst>
          </p:cNvPr>
          <p:cNvSpPr>
            <a:spLocks noGrp="1"/>
          </p:cNvSpPr>
          <p:nvPr>
            <p:ph type="body" sz="quarter" idx="11"/>
          </p:nvPr>
        </p:nvSpPr>
        <p:spPr/>
        <p:txBody>
          <a:bodyPr/>
          <a:lstStyle/>
          <a:p>
            <a:r>
              <a:rPr lang="en-US"/>
              <a:t>What will we cover?</a:t>
            </a:r>
          </a:p>
        </p:txBody>
      </p:sp>
      <p:pic>
        <p:nvPicPr>
          <p:cNvPr id="8" name="Graphic 7" descr="Bank with solid fill">
            <a:extLst>
              <a:ext uri="{FF2B5EF4-FFF2-40B4-BE49-F238E27FC236}">
                <a16:creationId xmlns:a16="http://schemas.microsoft.com/office/drawing/2014/main" id="{1AC091E4-9214-4ED6-A133-6CA91E1502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0812" y="2178265"/>
            <a:ext cx="914400" cy="914400"/>
          </a:xfrm>
          <a:prstGeom prst="rect">
            <a:avLst/>
          </a:prstGeom>
        </p:spPr>
      </p:pic>
      <p:pic>
        <p:nvPicPr>
          <p:cNvPr id="10" name="Graphic 9" descr="Piggy Bank with solid fill">
            <a:extLst>
              <a:ext uri="{FF2B5EF4-FFF2-40B4-BE49-F238E27FC236}">
                <a16:creationId xmlns:a16="http://schemas.microsoft.com/office/drawing/2014/main" id="{38D447E0-DA44-4082-BEEB-C80D7A8901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4546" y="2178265"/>
            <a:ext cx="914400" cy="914400"/>
          </a:xfrm>
          <a:prstGeom prst="rect">
            <a:avLst/>
          </a:prstGeom>
        </p:spPr>
      </p:pic>
      <p:pic>
        <p:nvPicPr>
          <p:cNvPr id="16" name="Graphic 15" descr="Coins with solid fill">
            <a:extLst>
              <a:ext uri="{FF2B5EF4-FFF2-40B4-BE49-F238E27FC236}">
                <a16:creationId xmlns:a16="http://schemas.microsoft.com/office/drawing/2014/main" id="{FDC040D7-B013-4ADD-A0DC-1D77ADEA54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53344" y="2178265"/>
            <a:ext cx="914400" cy="914400"/>
          </a:xfrm>
          <a:prstGeom prst="rect">
            <a:avLst/>
          </a:prstGeom>
        </p:spPr>
      </p:pic>
      <p:pic>
        <p:nvPicPr>
          <p:cNvPr id="18" name="Graphic 17" descr="Boardroom with solid fill">
            <a:extLst>
              <a:ext uri="{FF2B5EF4-FFF2-40B4-BE49-F238E27FC236}">
                <a16:creationId xmlns:a16="http://schemas.microsoft.com/office/drawing/2014/main" id="{71550DCF-B3D6-4918-9590-9AA70A37E8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87078" y="4318182"/>
            <a:ext cx="914400" cy="914400"/>
          </a:xfrm>
          <a:prstGeom prst="rect">
            <a:avLst/>
          </a:prstGeom>
        </p:spPr>
      </p:pic>
      <p:pic>
        <p:nvPicPr>
          <p:cNvPr id="20" name="Graphic 19" descr="Bar graph with upward trend with solid fill">
            <a:extLst>
              <a:ext uri="{FF2B5EF4-FFF2-40B4-BE49-F238E27FC236}">
                <a16:creationId xmlns:a16="http://schemas.microsoft.com/office/drawing/2014/main" id="{0ED9D992-97BF-4B3F-B017-7761B0C359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53344" y="4318182"/>
            <a:ext cx="914400" cy="914400"/>
          </a:xfrm>
          <a:prstGeom prst="rect">
            <a:avLst/>
          </a:prstGeom>
        </p:spPr>
      </p:pic>
      <p:pic>
        <p:nvPicPr>
          <p:cNvPr id="26" name="Graphic 25" descr="Remote learning math with solid fill">
            <a:extLst>
              <a:ext uri="{FF2B5EF4-FFF2-40B4-BE49-F238E27FC236}">
                <a16:creationId xmlns:a16="http://schemas.microsoft.com/office/drawing/2014/main" id="{0CAA06C6-2B09-456B-84AD-9F2031AB3C9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20812" y="4318182"/>
            <a:ext cx="914400" cy="914400"/>
          </a:xfrm>
          <a:prstGeom prst="rect">
            <a:avLst/>
          </a:prstGeom>
        </p:spPr>
      </p:pic>
      <p:pic>
        <p:nvPicPr>
          <p:cNvPr id="28" name="Graphic 27" descr="Users with solid fill">
            <a:extLst>
              <a:ext uri="{FF2B5EF4-FFF2-40B4-BE49-F238E27FC236}">
                <a16:creationId xmlns:a16="http://schemas.microsoft.com/office/drawing/2014/main" id="{CFE25E56-A64B-49ED-BFEC-6812247BEFD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54546" y="4318182"/>
            <a:ext cx="914400" cy="914400"/>
          </a:xfrm>
          <a:prstGeom prst="rect">
            <a:avLst/>
          </a:prstGeom>
        </p:spPr>
      </p:pic>
      <p:pic>
        <p:nvPicPr>
          <p:cNvPr id="30" name="Graphic 29" descr="Graduation cap with solid fill">
            <a:extLst>
              <a:ext uri="{FF2B5EF4-FFF2-40B4-BE49-F238E27FC236}">
                <a16:creationId xmlns:a16="http://schemas.microsoft.com/office/drawing/2014/main" id="{B45DCB32-712A-4CA2-B301-6CAAC716DAE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287078" y="2164411"/>
            <a:ext cx="914400" cy="914400"/>
          </a:xfrm>
          <a:prstGeom prst="rect">
            <a:avLst/>
          </a:prstGeom>
        </p:spPr>
      </p:pic>
      <p:sp>
        <p:nvSpPr>
          <p:cNvPr id="33" name="TextBox 32">
            <a:extLst>
              <a:ext uri="{FF2B5EF4-FFF2-40B4-BE49-F238E27FC236}">
                <a16:creationId xmlns:a16="http://schemas.microsoft.com/office/drawing/2014/main" id="{115C7884-5335-48F1-831F-C5A58C8B449A}"/>
              </a:ext>
            </a:extLst>
          </p:cNvPr>
          <p:cNvSpPr txBox="1"/>
          <p:nvPr/>
        </p:nvSpPr>
        <p:spPr>
          <a:xfrm>
            <a:off x="757605" y="3078811"/>
            <a:ext cx="2705878" cy="369332"/>
          </a:xfrm>
          <a:prstGeom prst="rect">
            <a:avLst/>
          </a:prstGeom>
          <a:noFill/>
        </p:spPr>
        <p:txBody>
          <a:bodyPr wrap="square" rtlCol="0">
            <a:spAutoFit/>
          </a:bodyPr>
          <a:lstStyle/>
          <a:p>
            <a:pPr algn="ctr"/>
            <a:r>
              <a:rPr lang="en-GB" dirty="0"/>
              <a:t>UK Student Finance</a:t>
            </a:r>
          </a:p>
        </p:txBody>
      </p:sp>
      <p:sp>
        <p:nvSpPr>
          <p:cNvPr id="34" name="TextBox 33">
            <a:extLst>
              <a:ext uri="{FF2B5EF4-FFF2-40B4-BE49-F238E27FC236}">
                <a16:creationId xmlns:a16="http://schemas.microsoft.com/office/drawing/2014/main" id="{38471818-3796-4852-A4B0-EA77F3194E8E}"/>
              </a:ext>
            </a:extLst>
          </p:cNvPr>
          <p:cNvSpPr txBox="1"/>
          <p:nvPr/>
        </p:nvSpPr>
        <p:spPr>
          <a:xfrm>
            <a:off x="821092" y="5247683"/>
            <a:ext cx="2705878" cy="646331"/>
          </a:xfrm>
          <a:prstGeom prst="rect">
            <a:avLst/>
          </a:prstGeom>
          <a:noFill/>
        </p:spPr>
        <p:txBody>
          <a:bodyPr wrap="square" rtlCol="0">
            <a:spAutoFit/>
          </a:bodyPr>
          <a:lstStyle/>
          <a:p>
            <a:pPr algn="ctr"/>
            <a:r>
              <a:rPr lang="en-GB"/>
              <a:t>Increasing income and cutting costs</a:t>
            </a:r>
          </a:p>
        </p:txBody>
      </p:sp>
      <p:sp>
        <p:nvSpPr>
          <p:cNvPr id="35" name="TextBox 34">
            <a:extLst>
              <a:ext uri="{FF2B5EF4-FFF2-40B4-BE49-F238E27FC236}">
                <a16:creationId xmlns:a16="http://schemas.microsoft.com/office/drawing/2014/main" id="{47983180-45CA-4CE4-85D0-D1A734BD56E6}"/>
              </a:ext>
            </a:extLst>
          </p:cNvPr>
          <p:cNvSpPr txBox="1"/>
          <p:nvPr/>
        </p:nvSpPr>
        <p:spPr>
          <a:xfrm>
            <a:off x="3396611" y="5230095"/>
            <a:ext cx="2705878" cy="369332"/>
          </a:xfrm>
          <a:prstGeom prst="rect">
            <a:avLst/>
          </a:prstGeom>
          <a:noFill/>
        </p:spPr>
        <p:txBody>
          <a:bodyPr wrap="square" rtlCol="0">
            <a:spAutoFit/>
          </a:bodyPr>
          <a:lstStyle/>
          <a:p>
            <a:pPr algn="ctr"/>
            <a:r>
              <a:rPr lang="en-GB"/>
              <a:t>Financial support</a:t>
            </a:r>
          </a:p>
        </p:txBody>
      </p:sp>
      <p:sp>
        <p:nvSpPr>
          <p:cNvPr id="36" name="TextBox 35">
            <a:extLst>
              <a:ext uri="{FF2B5EF4-FFF2-40B4-BE49-F238E27FC236}">
                <a16:creationId xmlns:a16="http://schemas.microsoft.com/office/drawing/2014/main" id="{EA04C207-E084-4469-A5BA-3B8DB92FD4AB}"/>
              </a:ext>
            </a:extLst>
          </p:cNvPr>
          <p:cNvSpPr txBox="1"/>
          <p:nvPr/>
        </p:nvSpPr>
        <p:spPr>
          <a:xfrm>
            <a:off x="6022641" y="5242776"/>
            <a:ext cx="2705878" cy="646331"/>
          </a:xfrm>
          <a:prstGeom prst="rect">
            <a:avLst/>
          </a:prstGeom>
          <a:noFill/>
        </p:spPr>
        <p:txBody>
          <a:bodyPr wrap="square" rtlCol="0">
            <a:spAutoFit/>
          </a:bodyPr>
          <a:lstStyle/>
          <a:p>
            <a:pPr algn="ctr"/>
            <a:r>
              <a:rPr lang="en-GB"/>
              <a:t>Online </a:t>
            </a:r>
            <a:r>
              <a:rPr lang="en-GB" err="1"/>
              <a:t>Blackbullion</a:t>
            </a:r>
            <a:r>
              <a:rPr lang="en-GB"/>
              <a:t> platform</a:t>
            </a:r>
          </a:p>
        </p:txBody>
      </p:sp>
      <p:sp>
        <p:nvSpPr>
          <p:cNvPr id="37" name="TextBox 36">
            <a:extLst>
              <a:ext uri="{FF2B5EF4-FFF2-40B4-BE49-F238E27FC236}">
                <a16:creationId xmlns:a16="http://schemas.microsoft.com/office/drawing/2014/main" id="{DAE6C49D-2716-41AD-B1CF-1213E1B97BAE}"/>
              </a:ext>
            </a:extLst>
          </p:cNvPr>
          <p:cNvSpPr txBox="1"/>
          <p:nvPr/>
        </p:nvSpPr>
        <p:spPr>
          <a:xfrm>
            <a:off x="3396611" y="3090794"/>
            <a:ext cx="2705878" cy="646331"/>
          </a:xfrm>
          <a:prstGeom prst="rect">
            <a:avLst/>
          </a:prstGeom>
          <a:noFill/>
        </p:spPr>
        <p:txBody>
          <a:bodyPr wrap="square" rtlCol="0">
            <a:spAutoFit/>
          </a:bodyPr>
          <a:lstStyle/>
          <a:p>
            <a:pPr algn="ctr"/>
            <a:r>
              <a:rPr lang="en-GB"/>
              <a:t>Bursaries and scholarships</a:t>
            </a:r>
          </a:p>
        </p:txBody>
      </p:sp>
      <p:sp>
        <p:nvSpPr>
          <p:cNvPr id="38" name="TextBox 37">
            <a:extLst>
              <a:ext uri="{FF2B5EF4-FFF2-40B4-BE49-F238E27FC236}">
                <a16:creationId xmlns:a16="http://schemas.microsoft.com/office/drawing/2014/main" id="{3C8A2E6C-A40E-40AB-BDB1-75338BEFCC8A}"/>
              </a:ext>
            </a:extLst>
          </p:cNvPr>
          <p:cNvSpPr txBox="1"/>
          <p:nvPr/>
        </p:nvSpPr>
        <p:spPr>
          <a:xfrm>
            <a:off x="8658807" y="3083095"/>
            <a:ext cx="2705878" cy="369332"/>
          </a:xfrm>
          <a:prstGeom prst="rect">
            <a:avLst/>
          </a:prstGeom>
          <a:noFill/>
        </p:spPr>
        <p:txBody>
          <a:bodyPr wrap="square" rtlCol="0">
            <a:spAutoFit/>
          </a:bodyPr>
          <a:lstStyle/>
          <a:p>
            <a:pPr algn="ctr"/>
            <a:r>
              <a:rPr lang="en-GB"/>
              <a:t>Budgeting</a:t>
            </a:r>
          </a:p>
        </p:txBody>
      </p:sp>
      <p:sp>
        <p:nvSpPr>
          <p:cNvPr id="39" name="TextBox 38">
            <a:extLst>
              <a:ext uri="{FF2B5EF4-FFF2-40B4-BE49-F238E27FC236}">
                <a16:creationId xmlns:a16="http://schemas.microsoft.com/office/drawing/2014/main" id="{53564F4A-545A-4DC7-9456-C0649B610C4B}"/>
              </a:ext>
            </a:extLst>
          </p:cNvPr>
          <p:cNvSpPr txBox="1"/>
          <p:nvPr/>
        </p:nvSpPr>
        <p:spPr>
          <a:xfrm>
            <a:off x="6022641" y="3093995"/>
            <a:ext cx="2705878" cy="369332"/>
          </a:xfrm>
          <a:prstGeom prst="rect">
            <a:avLst/>
          </a:prstGeom>
          <a:noFill/>
        </p:spPr>
        <p:txBody>
          <a:bodyPr wrap="square" rtlCol="0">
            <a:spAutoFit/>
          </a:bodyPr>
          <a:lstStyle/>
          <a:p>
            <a:pPr algn="ctr"/>
            <a:r>
              <a:rPr lang="en-GB"/>
              <a:t>Student bank accounts</a:t>
            </a:r>
          </a:p>
        </p:txBody>
      </p:sp>
      <p:sp>
        <p:nvSpPr>
          <p:cNvPr id="40" name="TextBox 39">
            <a:extLst>
              <a:ext uri="{FF2B5EF4-FFF2-40B4-BE49-F238E27FC236}">
                <a16:creationId xmlns:a16="http://schemas.microsoft.com/office/drawing/2014/main" id="{63D140CB-5A18-45D3-9B32-C4165DC600D5}"/>
              </a:ext>
            </a:extLst>
          </p:cNvPr>
          <p:cNvSpPr txBox="1"/>
          <p:nvPr/>
        </p:nvSpPr>
        <p:spPr>
          <a:xfrm>
            <a:off x="8665030" y="5232582"/>
            <a:ext cx="2705878" cy="646331"/>
          </a:xfrm>
          <a:prstGeom prst="rect">
            <a:avLst/>
          </a:prstGeom>
          <a:noFill/>
        </p:spPr>
        <p:txBody>
          <a:bodyPr wrap="square" rtlCol="0">
            <a:spAutoFit/>
          </a:bodyPr>
          <a:lstStyle/>
          <a:p>
            <a:pPr algn="ctr"/>
            <a:r>
              <a:rPr lang="en-GB"/>
              <a:t>Tips from current students</a:t>
            </a:r>
          </a:p>
        </p:txBody>
      </p:sp>
      <p:pic>
        <p:nvPicPr>
          <p:cNvPr id="19" name="Audio 18">
            <a:hlinkClick r:id="" action="ppaction://media"/>
            <a:extLst>
              <a:ext uri="{FF2B5EF4-FFF2-40B4-BE49-F238E27FC236}">
                <a16:creationId xmlns:a16="http://schemas.microsoft.com/office/drawing/2014/main" id="{A5085A70-199D-E6DA-A256-18174AE79B71}"/>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3734285"/>
      </p:ext>
    </p:extLst>
  </p:cSld>
  <p:clrMapOvr>
    <a:masterClrMapping/>
  </p:clrMapOvr>
  <mc:AlternateContent xmlns:mc="http://schemas.openxmlformats.org/markup-compatibility/2006" xmlns:p14="http://schemas.microsoft.com/office/powerpoint/2010/main">
    <mc:Choice Requires="p14">
      <p:transition spd="slow" p14:dur="1300" advTm="13375">
        <p14:pan dir="u"/>
      </p:transition>
    </mc:Choice>
    <mc:Fallback xmlns="">
      <p:transition spd="slow" advTm="133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2A1A3C-7408-4F5F-848F-939C08D83B07}"/>
              </a:ext>
            </a:extLst>
          </p:cNvPr>
          <p:cNvSpPr>
            <a:spLocks noGrp="1"/>
          </p:cNvSpPr>
          <p:nvPr>
            <p:ph type="body" sz="quarter" idx="11"/>
          </p:nvPr>
        </p:nvSpPr>
        <p:spPr/>
        <p:txBody>
          <a:bodyPr/>
          <a:lstStyle/>
          <a:p>
            <a:r>
              <a:rPr lang="en-GB"/>
              <a:t>Small sacrifices for big rewards</a:t>
            </a:r>
          </a:p>
        </p:txBody>
      </p:sp>
      <p:sp>
        <p:nvSpPr>
          <p:cNvPr id="3" name="Content Placeholder 2">
            <a:extLst>
              <a:ext uri="{FF2B5EF4-FFF2-40B4-BE49-F238E27FC236}">
                <a16:creationId xmlns:a16="http://schemas.microsoft.com/office/drawing/2014/main" id="{CC846293-4933-4CF6-9E5A-B91301B9AA46}"/>
              </a:ext>
            </a:extLst>
          </p:cNvPr>
          <p:cNvSpPr>
            <a:spLocks noGrp="1"/>
          </p:cNvSpPr>
          <p:nvPr>
            <p:ph idx="12"/>
          </p:nvPr>
        </p:nvSpPr>
        <p:spPr>
          <a:xfrm>
            <a:off x="4730621" y="2064468"/>
            <a:ext cx="6631062" cy="4148556"/>
          </a:xfrm>
        </p:spPr>
        <p:txBody>
          <a:bodyPr>
            <a:normAutofit fontScale="62500" lnSpcReduction="20000"/>
          </a:bodyPr>
          <a:lstStyle/>
          <a:p>
            <a:pPr>
              <a:lnSpc>
                <a:spcPct val="120000"/>
              </a:lnSpc>
              <a:buBlip>
                <a:blip r:embed="rId5">
                  <a:extLst>
                    <a:ext uri="{96DAC541-7B7A-43D3-8B79-37D633B846F1}">
                      <asvg:svgBlip xmlns:asvg="http://schemas.microsoft.com/office/drawing/2016/SVG/main" r:embed="rId6"/>
                    </a:ext>
                  </a:extLst>
                </a:blip>
              </a:buBlip>
            </a:pPr>
            <a:r>
              <a:rPr lang="en-GB" dirty="0">
                <a:solidFill>
                  <a:schemeClr val="tx1"/>
                </a:solidFill>
              </a:rPr>
              <a:t>Cancel your subscription to Netflix or Disney+</a:t>
            </a:r>
          </a:p>
          <a:p>
            <a:pPr>
              <a:lnSpc>
                <a:spcPct val="120000"/>
              </a:lnSpc>
              <a:buBlip>
                <a:blip r:embed="rId5">
                  <a:extLst>
                    <a:ext uri="{96DAC541-7B7A-43D3-8B79-37D633B846F1}">
                      <asvg:svgBlip xmlns:asvg="http://schemas.microsoft.com/office/drawing/2016/SVG/main" r:embed="rId6"/>
                    </a:ext>
                  </a:extLst>
                </a:blip>
              </a:buBlip>
            </a:pPr>
            <a:r>
              <a:rPr lang="en-GB" dirty="0">
                <a:solidFill>
                  <a:schemeClr val="tx1"/>
                </a:solidFill>
              </a:rPr>
              <a:t>Save £8/month, or £96 over a year</a:t>
            </a:r>
          </a:p>
          <a:p>
            <a:pPr>
              <a:lnSpc>
                <a:spcPct val="120000"/>
              </a:lnSpc>
              <a:buBlip>
                <a:blip r:embed="rId5">
                  <a:extLst>
                    <a:ext uri="{96DAC541-7B7A-43D3-8B79-37D633B846F1}">
                      <asvg:svgBlip xmlns:asvg="http://schemas.microsoft.com/office/drawing/2016/SVG/main" r:embed="rId6"/>
                    </a:ext>
                  </a:extLst>
                </a:blip>
              </a:buBlip>
            </a:pPr>
            <a:endParaRPr lang="en-GB" dirty="0">
              <a:solidFill>
                <a:schemeClr val="tx1"/>
              </a:solidFill>
            </a:endParaRPr>
          </a:p>
          <a:p>
            <a:pPr>
              <a:lnSpc>
                <a:spcPct val="120000"/>
              </a:lnSpc>
              <a:buBlip>
                <a:blip r:embed="rId5">
                  <a:extLst>
                    <a:ext uri="{96DAC541-7B7A-43D3-8B79-37D633B846F1}">
                      <asvg:svgBlip xmlns:asvg="http://schemas.microsoft.com/office/drawing/2016/SVG/main" r:embed="rId6"/>
                    </a:ext>
                  </a:extLst>
                </a:blip>
              </a:buBlip>
            </a:pPr>
            <a:r>
              <a:rPr lang="en-GB" dirty="0">
                <a:solidFill>
                  <a:schemeClr val="tx1"/>
                </a:solidFill>
              </a:rPr>
              <a:t>Reduce your phone contract by £20 a month​</a:t>
            </a:r>
          </a:p>
          <a:p>
            <a:pPr>
              <a:lnSpc>
                <a:spcPct val="120000"/>
              </a:lnSpc>
              <a:buBlip>
                <a:blip r:embed="rId5">
                  <a:extLst>
                    <a:ext uri="{96DAC541-7B7A-43D3-8B79-37D633B846F1}">
                      <asvg:svgBlip xmlns:asvg="http://schemas.microsoft.com/office/drawing/2016/SVG/main" r:embed="rId6"/>
                    </a:ext>
                  </a:extLst>
                </a:blip>
              </a:buBlip>
            </a:pPr>
            <a:r>
              <a:rPr lang="en-GB" dirty="0">
                <a:solidFill>
                  <a:schemeClr val="tx1"/>
                </a:solidFill>
              </a:rPr>
              <a:t>Save £20 per month, or £240 over a year</a:t>
            </a:r>
          </a:p>
          <a:p>
            <a:pPr>
              <a:lnSpc>
                <a:spcPct val="120000"/>
              </a:lnSpc>
            </a:pPr>
            <a:endParaRPr lang="en-GB" dirty="0">
              <a:solidFill>
                <a:schemeClr val="tx1"/>
              </a:solidFill>
            </a:endParaRPr>
          </a:p>
          <a:p>
            <a:pPr>
              <a:lnSpc>
                <a:spcPct val="120000"/>
              </a:lnSpc>
              <a:buBlip>
                <a:blip r:embed="rId5">
                  <a:extLst>
                    <a:ext uri="{96DAC541-7B7A-43D3-8B79-37D633B846F1}">
                      <asvg:svgBlip xmlns:asvg="http://schemas.microsoft.com/office/drawing/2016/SVG/main" r:embed="rId6"/>
                    </a:ext>
                  </a:extLst>
                </a:blip>
              </a:buBlip>
            </a:pPr>
            <a:r>
              <a:rPr lang="en-GB" dirty="0">
                <a:solidFill>
                  <a:schemeClr val="tx1"/>
                </a:solidFill>
              </a:rPr>
              <a:t>Sacrifice one takeaway a week for a year​</a:t>
            </a:r>
          </a:p>
          <a:p>
            <a:pPr>
              <a:lnSpc>
                <a:spcPct val="120000"/>
              </a:lnSpc>
              <a:buBlip>
                <a:blip r:embed="rId5">
                  <a:extLst>
                    <a:ext uri="{96DAC541-7B7A-43D3-8B79-37D633B846F1}">
                      <asvg:svgBlip xmlns:asvg="http://schemas.microsoft.com/office/drawing/2016/SVG/main" r:embed="rId6"/>
                    </a:ext>
                  </a:extLst>
                </a:blip>
              </a:buBlip>
            </a:pPr>
            <a:r>
              <a:rPr lang="en-GB" dirty="0">
                <a:solidFill>
                  <a:schemeClr val="tx1"/>
                </a:solidFill>
              </a:rPr>
              <a:t>Save £15 per week, or £780 over a year</a:t>
            </a:r>
          </a:p>
          <a:p>
            <a:pPr>
              <a:lnSpc>
                <a:spcPct val="120000"/>
              </a:lnSpc>
              <a:buBlip>
                <a:blip r:embed="rId5">
                  <a:extLst>
                    <a:ext uri="{96DAC541-7B7A-43D3-8B79-37D633B846F1}">
                      <asvg:svgBlip xmlns:asvg="http://schemas.microsoft.com/office/drawing/2016/SVG/main" r:embed="rId6"/>
                    </a:ext>
                  </a:extLst>
                </a:blip>
              </a:buBlip>
            </a:pPr>
            <a:endParaRPr lang="en-GB" dirty="0">
              <a:solidFill>
                <a:schemeClr val="tx1"/>
              </a:solidFill>
            </a:endParaRPr>
          </a:p>
          <a:p>
            <a:pPr marL="0" indent="0">
              <a:lnSpc>
                <a:spcPct val="120000"/>
              </a:lnSpc>
              <a:buNone/>
            </a:pPr>
            <a:r>
              <a:rPr lang="en-GB" i="1" dirty="0">
                <a:solidFill>
                  <a:schemeClr val="tx1"/>
                </a:solidFill>
              </a:rPr>
              <a:t>How would you spend the savings?</a:t>
            </a:r>
          </a:p>
        </p:txBody>
      </p:sp>
      <p:sp>
        <p:nvSpPr>
          <p:cNvPr id="4" name="Arrow: Pentagon 3" descr="Fruit and leaflets for Exam Plus activities.">
            <a:extLst>
              <a:ext uri="{FF2B5EF4-FFF2-40B4-BE49-F238E27FC236}">
                <a16:creationId xmlns:a16="http://schemas.microsoft.com/office/drawing/2014/main" id="{F7268307-B653-4F98-A7FE-F1FBC69DD6C2}"/>
              </a:ext>
            </a:extLst>
          </p:cNvPr>
          <p:cNvSpPr/>
          <p:nvPr/>
        </p:nvSpPr>
        <p:spPr>
          <a:xfrm>
            <a:off x="-122762" y="1896138"/>
            <a:ext cx="4554803" cy="4316886"/>
          </a:xfrm>
          <a:prstGeom prst="homePlate">
            <a:avLst>
              <a:gd name="adj" fmla="val 32421"/>
            </a:avLst>
          </a:prstGeom>
          <a:blipFill dpi="0" rotWithShape="1">
            <a:blip r:embed="rId7">
              <a:extLst>
                <a:ext uri="{28A0092B-C50C-407E-A947-70E740481C1C}">
                  <a14:useLocalDpi xmlns:a14="http://schemas.microsoft.com/office/drawing/2010/main" val="0"/>
                </a:ext>
              </a:extLst>
            </a:blip>
            <a:srcRect/>
            <a:stretch>
              <a:fillRect/>
            </a:stretch>
          </a:blip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2FFEA6A0-CD21-7E09-B640-69A6A26CFCC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9068561"/>
      </p:ext>
    </p:extLst>
  </p:cSld>
  <p:clrMapOvr>
    <a:masterClrMapping/>
  </p:clrMapOvr>
  <mc:AlternateContent xmlns:mc="http://schemas.openxmlformats.org/markup-compatibility/2006" xmlns:p14="http://schemas.microsoft.com/office/powerpoint/2010/main">
    <mc:Choice Requires="p14">
      <p:transition spd="slow" p14:dur="1300" advTm="53033">
        <p14:pan dir="u"/>
      </p:transition>
    </mc:Choice>
    <mc:Fallback xmlns="">
      <p:transition spd="slow" advTm="53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B663B-9B39-4421-9A72-EF214753272D}"/>
              </a:ext>
            </a:extLst>
          </p:cNvPr>
          <p:cNvSpPr>
            <a:spLocks noGrp="1"/>
          </p:cNvSpPr>
          <p:nvPr>
            <p:ph type="body" sz="quarter" idx="11"/>
          </p:nvPr>
        </p:nvSpPr>
        <p:spPr/>
        <p:txBody>
          <a:bodyPr/>
          <a:lstStyle/>
          <a:p>
            <a:r>
              <a:rPr lang="en-GB"/>
              <a:t>Student discount</a:t>
            </a:r>
          </a:p>
        </p:txBody>
      </p:sp>
      <p:pic>
        <p:nvPicPr>
          <p:cNvPr id="4" name="Picture 3" descr="Image result for unidays">
            <a:extLst>
              <a:ext uri="{FF2B5EF4-FFF2-40B4-BE49-F238E27FC236}">
                <a16:creationId xmlns:a16="http://schemas.microsoft.com/office/drawing/2014/main" id="{4AE7C225-8C29-4876-A94B-0FE0ABA196F7}"/>
              </a:ext>
            </a:extLst>
          </p:cNvPr>
          <p:cNvPicPr>
            <a:picLocks noChangeAspect="1" noChangeArrowheads="1"/>
          </p:cNvPicPr>
          <p:nvPr/>
        </p:nvPicPr>
        <p:blipFill rotWithShape="1">
          <a:blip r:embed="rId5" cstate="print">
            <a:clrChange>
              <a:clrFrom>
                <a:srgbClr val="F8F8F8"/>
              </a:clrFrom>
              <a:clrTo>
                <a:srgbClr val="F8F8F8">
                  <a:alpha val="0"/>
                </a:srgbClr>
              </a:clrTo>
            </a:clrChange>
            <a:extLst>
              <a:ext uri="{28A0092B-C50C-407E-A947-70E740481C1C}">
                <a14:useLocalDpi xmlns:a14="http://schemas.microsoft.com/office/drawing/2010/main" val="0"/>
              </a:ext>
            </a:extLst>
          </a:blip>
          <a:srcRect l="31730" t="15248" r="31542" b="15487"/>
          <a:stretch/>
        </p:blipFill>
        <p:spPr bwMode="auto">
          <a:xfrm>
            <a:off x="6497874" y="5520847"/>
            <a:ext cx="605282" cy="5992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extLst>
              <a:ext uri="{FF2B5EF4-FFF2-40B4-BE49-F238E27FC236}">
                <a16:creationId xmlns:a16="http://schemas.microsoft.com/office/drawing/2014/main" id="{E2A079CD-B0FA-46D6-837A-0CC8E76873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3156" y="5478199"/>
            <a:ext cx="1627984" cy="611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CCA951-9332-4953-A3A5-2B09B7C872AA}"/>
              </a:ext>
            </a:extLst>
          </p:cNvPr>
          <p:cNvPicPr>
            <a:picLocks noChangeAspect="1"/>
          </p:cNvPicPr>
          <p:nvPr/>
        </p:nvPicPr>
        <p:blipFill>
          <a:blip r:embed="rId7">
            <a:clrChange>
              <a:clrFrom>
                <a:srgbClr val="F2F2F2"/>
              </a:clrFrom>
              <a:clrTo>
                <a:srgbClr val="F2F2F2">
                  <a:alpha val="0"/>
                </a:srgbClr>
              </a:clrTo>
            </a:clrChange>
          </a:blip>
          <a:stretch>
            <a:fillRect/>
          </a:stretch>
        </p:blipFill>
        <p:spPr>
          <a:xfrm>
            <a:off x="6507234" y="2262228"/>
            <a:ext cx="1696507" cy="2640896"/>
          </a:xfrm>
          <a:prstGeom prst="rect">
            <a:avLst/>
          </a:prstGeom>
        </p:spPr>
      </p:pic>
      <p:pic>
        <p:nvPicPr>
          <p:cNvPr id="7" name="Picture 6">
            <a:extLst>
              <a:ext uri="{FF2B5EF4-FFF2-40B4-BE49-F238E27FC236}">
                <a16:creationId xmlns:a16="http://schemas.microsoft.com/office/drawing/2014/main" id="{DD087DF3-4835-41CA-9980-F1DC94BB0ABB}"/>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2713165" y="2242212"/>
            <a:ext cx="1713472" cy="2635241"/>
          </a:xfrm>
          <a:prstGeom prst="rect">
            <a:avLst/>
          </a:prstGeom>
        </p:spPr>
      </p:pic>
      <p:pic>
        <p:nvPicPr>
          <p:cNvPr id="8" name="Picture 7">
            <a:extLst>
              <a:ext uri="{FF2B5EF4-FFF2-40B4-BE49-F238E27FC236}">
                <a16:creationId xmlns:a16="http://schemas.microsoft.com/office/drawing/2014/main" id="{58EC0F27-3C19-4DF1-A4B3-935C7D99C0A4}"/>
              </a:ext>
            </a:extLst>
          </p:cNvPr>
          <p:cNvPicPr>
            <a:picLocks noChangeAspect="1"/>
          </p:cNvPicPr>
          <p:nvPr/>
        </p:nvPicPr>
        <p:blipFill>
          <a:blip r:embed="rId9">
            <a:clrChange>
              <a:clrFrom>
                <a:srgbClr val="F2F2F2"/>
              </a:clrFrom>
              <a:clrTo>
                <a:srgbClr val="F2F2F2">
                  <a:alpha val="0"/>
                </a:srgbClr>
              </a:clrTo>
            </a:clrChange>
          </a:blip>
          <a:stretch>
            <a:fillRect/>
          </a:stretch>
        </p:blipFill>
        <p:spPr>
          <a:xfrm>
            <a:off x="812921" y="2242975"/>
            <a:ext cx="1713472" cy="2640896"/>
          </a:xfrm>
          <a:prstGeom prst="rect">
            <a:avLst/>
          </a:prstGeom>
        </p:spPr>
      </p:pic>
      <p:pic>
        <p:nvPicPr>
          <p:cNvPr id="9" name="Picture 8">
            <a:extLst>
              <a:ext uri="{FF2B5EF4-FFF2-40B4-BE49-F238E27FC236}">
                <a16:creationId xmlns:a16="http://schemas.microsoft.com/office/drawing/2014/main" id="{E3C97D6E-E145-442F-BFE4-256A6300AFC2}"/>
              </a:ext>
            </a:extLst>
          </p:cNvPr>
          <p:cNvPicPr>
            <a:picLocks noChangeAspect="1"/>
          </p:cNvPicPr>
          <p:nvPr/>
        </p:nvPicPr>
        <p:blipFill>
          <a:blip r:embed="rId10">
            <a:clrChange>
              <a:clrFrom>
                <a:srgbClr val="F2F2F2"/>
              </a:clrFrom>
              <a:clrTo>
                <a:srgbClr val="F2F2F2">
                  <a:alpha val="0"/>
                </a:srgbClr>
              </a:clrTo>
            </a:clrChange>
          </a:blip>
          <a:stretch>
            <a:fillRect/>
          </a:stretch>
        </p:blipFill>
        <p:spPr>
          <a:xfrm>
            <a:off x="4597363" y="2245262"/>
            <a:ext cx="1707817" cy="2657861"/>
          </a:xfrm>
          <a:prstGeom prst="rect">
            <a:avLst/>
          </a:prstGeom>
        </p:spPr>
      </p:pic>
      <p:pic>
        <p:nvPicPr>
          <p:cNvPr id="10" name="Picture 9">
            <a:extLst>
              <a:ext uri="{FF2B5EF4-FFF2-40B4-BE49-F238E27FC236}">
                <a16:creationId xmlns:a16="http://schemas.microsoft.com/office/drawing/2014/main" id="{5B0A0B2B-6077-42BD-93C5-B3A3ECC460DE}"/>
              </a:ext>
            </a:extLst>
          </p:cNvPr>
          <p:cNvPicPr>
            <a:picLocks noChangeAspect="1"/>
          </p:cNvPicPr>
          <p:nvPr/>
        </p:nvPicPr>
        <p:blipFill>
          <a:blip r:embed="rId11">
            <a:clrChange>
              <a:clrFrom>
                <a:srgbClr val="F2F2F2"/>
              </a:clrFrom>
              <a:clrTo>
                <a:srgbClr val="F2F2F2">
                  <a:alpha val="0"/>
                </a:srgbClr>
              </a:clrTo>
            </a:clrChange>
          </a:blip>
          <a:stretch>
            <a:fillRect/>
          </a:stretch>
        </p:blipFill>
        <p:spPr>
          <a:xfrm>
            <a:off x="4569798" y="5198402"/>
            <a:ext cx="1732108" cy="1374328"/>
          </a:xfrm>
          <a:prstGeom prst="rect">
            <a:avLst/>
          </a:prstGeom>
        </p:spPr>
      </p:pic>
      <p:pic>
        <p:nvPicPr>
          <p:cNvPr id="11" name="Picture 10">
            <a:extLst>
              <a:ext uri="{FF2B5EF4-FFF2-40B4-BE49-F238E27FC236}">
                <a16:creationId xmlns:a16="http://schemas.microsoft.com/office/drawing/2014/main" id="{D9347894-93C3-4349-924E-B01B8D1A10B1}"/>
              </a:ext>
            </a:extLst>
          </p:cNvPr>
          <p:cNvPicPr>
            <a:picLocks noChangeAspect="1"/>
          </p:cNvPicPr>
          <p:nvPr/>
        </p:nvPicPr>
        <p:blipFill>
          <a:blip r:embed="rId12">
            <a:clrChange>
              <a:clrFrom>
                <a:srgbClr val="F2F2F2"/>
              </a:clrFrom>
              <a:clrTo>
                <a:srgbClr val="F2F2F2">
                  <a:alpha val="0"/>
                </a:srgbClr>
              </a:clrTo>
            </a:clrChange>
          </a:blip>
          <a:stretch>
            <a:fillRect/>
          </a:stretch>
        </p:blipFill>
        <p:spPr>
          <a:xfrm>
            <a:off x="812921" y="5203444"/>
            <a:ext cx="1701747" cy="1369286"/>
          </a:xfrm>
          <a:prstGeom prst="rect">
            <a:avLst/>
          </a:prstGeom>
        </p:spPr>
      </p:pic>
      <p:pic>
        <p:nvPicPr>
          <p:cNvPr id="12" name="Picture 11">
            <a:extLst>
              <a:ext uri="{FF2B5EF4-FFF2-40B4-BE49-F238E27FC236}">
                <a16:creationId xmlns:a16="http://schemas.microsoft.com/office/drawing/2014/main" id="{27B1E9EB-40C5-414D-8AF5-EED3F7FF3060}"/>
              </a:ext>
            </a:extLst>
          </p:cNvPr>
          <p:cNvPicPr>
            <a:picLocks noChangeAspect="1"/>
          </p:cNvPicPr>
          <p:nvPr/>
        </p:nvPicPr>
        <p:blipFill>
          <a:blip r:embed="rId13">
            <a:clrChange>
              <a:clrFrom>
                <a:srgbClr val="F2F2F2"/>
              </a:clrFrom>
              <a:clrTo>
                <a:srgbClr val="F2F2F2">
                  <a:alpha val="0"/>
                </a:srgbClr>
              </a:clrTo>
            </a:clrChange>
          </a:blip>
          <a:stretch>
            <a:fillRect/>
          </a:stretch>
        </p:blipFill>
        <p:spPr>
          <a:xfrm>
            <a:off x="2713165" y="5203098"/>
            <a:ext cx="1713472" cy="1369632"/>
          </a:xfrm>
          <a:prstGeom prst="rect">
            <a:avLst/>
          </a:prstGeom>
        </p:spPr>
      </p:pic>
      <p:pic>
        <p:nvPicPr>
          <p:cNvPr id="13" name="Picture 12" descr="Image result for unidays">
            <a:extLst>
              <a:ext uri="{FF2B5EF4-FFF2-40B4-BE49-F238E27FC236}">
                <a16:creationId xmlns:a16="http://schemas.microsoft.com/office/drawing/2014/main" id="{2C2BDC6F-8363-46C6-9DE3-72B8EAE46F85}"/>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4977" b="100000" l="5000" r="96000">
                        <a14:foregroundMark x1="92000" y1="57165" x2="92000" y2="57165"/>
                        <a14:foregroundMark x1="75000" y1="52080" x2="75000" y2="52080"/>
                        <a14:foregroundMark x1="20000" y1="54391" x2="20000" y2="54391"/>
                        <a14:foregroundMark x1="33333" y1="49615" x2="33333" y2="49615"/>
                        <a14:foregroundMark x1="61333" y1="51618" x2="61333" y2="51618"/>
                        <a14:foregroundMark x1="72667" y1="54391" x2="72667" y2="54391"/>
                        <a14:foregroundMark x1="74667" y1="59014" x2="74667" y2="59014"/>
                        <a14:foregroundMark x1="63000" y1="50847" x2="63000" y2="50847"/>
                        <a14:foregroundMark x1="55667" y1="51464" x2="55667" y2="51464"/>
                        <a14:foregroundMark x1="50000" y1="51772" x2="50000" y2="51772"/>
                        <a14:foregroundMark x1="45333" y1="51926" x2="45333" y2="51926"/>
                        <a14:foregroundMark x1="27000" y1="51926" x2="27000" y2="51926"/>
                        <a14:foregroundMark x1="38667" y1="50539" x2="38667" y2="50539"/>
                        <a14:foregroundMark x1="37667" y1="52388" x2="37667" y2="52388"/>
                        <a14:foregroundMark x1="33667" y1="51926" x2="33667" y2="51926"/>
                        <a14:foregroundMark x1="39667" y1="51618" x2="39667" y2="51618"/>
                        <a14:foregroundMark x1="46333" y1="51618" x2="46333" y2="51618"/>
                        <a14:foregroundMark x1="46667" y1="51156" x2="46667" y2="51156"/>
                        <a14:foregroundMark x1="43333" y1="51618" x2="43333" y2="51618"/>
                        <a14:foregroundMark x1="44333" y1="50693" x2="44333" y2="50693"/>
                        <a14:foregroundMark x1="47667" y1="50077" x2="47667" y2="50077"/>
                        <a14:foregroundMark x1="73667" y1="49153" x2="73667" y2="49153"/>
                        <a14:foregroundMark x1="78667" y1="52696" x2="78667" y2="52696"/>
                        <a14:foregroundMark x1="79000" y1="55932" x2="79000" y2="56703"/>
                        <a14:foregroundMark x1="80667" y1="59476" x2="80667" y2="60247"/>
                        <a14:foregroundMark x1="80667" y1="62096" x2="80667" y2="62866"/>
                        <a14:foregroundMark x1="80000" y1="65023" x2="79333" y2="65639"/>
                        <a14:foregroundMark x1="79000" y1="65948" x2="77667" y2="67334"/>
                        <a14:foregroundMark x1="77333" y1="67488" x2="77333" y2="67488"/>
                        <a14:foregroundMark x1="76000" y1="64253" x2="76000" y2="64253"/>
                        <a14:foregroundMark x1="74667" y1="62096" x2="74667" y2="62096"/>
                        <a14:foregroundMark x1="28000" y1="56549" x2="28000" y2="56549"/>
                        <a14:foregroundMark x1="25667" y1="61325" x2="25667" y2="61325"/>
                        <a14:foregroundMark x1="24000" y1="67334" x2="24000" y2="67334"/>
                        <a14:foregroundMark x1="23333" y1="67488" x2="23333" y2="67488"/>
                        <a14:foregroundMark x1="17667" y1="62250" x2="17667" y2="62250"/>
                        <a14:foregroundMark x1="21667" y1="57011" x2="21667" y2="57011"/>
                        <a14:foregroundMark x1="21667" y1="53775" x2="21667" y2="53775"/>
                        <a14:foregroundMark x1="23333" y1="50385" x2="23333" y2="50385"/>
                        <a14:foregroundMark x1="33000" y1="52234" x2="33000" y2="52234"/>
                        <a14:foregroundMark x1="36000" y1="54083" x2="36000" y2="54083"/>
                        <a14:foregroundMark x1="48333" y1="53621" x2="48333" y2="53621"/>
                        <a14:foregroundMark x1="51667" y1="53467" x2="51667" y2="53467"/>
                        <a14:foregroundMark x1="64667" y1="52234" x2="64667" y2="52234"/>
                        <a14:foregroundMark x1="65000" y1="52234" x2="65000" y2="52234"/>
                        <a14:foregroundMark x1="71000" y1="50539" x2="71000" y2="50539"/>
                        <a14:foregroundMark x1="69000" y1="51926" x2="69000" y2="51926"/>
                        <a14:foregroundMark x1="68000" y1="52080" x2="68000" y2="52080"/>
                        <a14:foregroundMark x1="62000" y1="50693" x2="62000" y2="50693"/>
                        <a14:foregroundMark x1="58000" y1="51772" x2="58000" y2="51772"/>
                        <a14:foregroundMark x1="57667" y1="51772" x2="57667" y2="51772"/>
                        <a14:foregroundMark x1="57667" y1="51618" x2="57667" y2="51618"/>
                        <a14:foregroundMark x1="58667" y1="51156" x2="58667" y2="51156"/>
                        <a14:foregroundMark x1="55333" y1="51156" x2="55333" y2="51156"/>
                        <a14:foregroundMark x1="55333" y1="51156" x2="55333" y2="51156"/>
                        <a14:foregroundMark x1="39333" y1="52080" x2="39333" y2="52080"/>
                        <a14:foregroundMark x1="39333" y1="52080" x2="39333" y2="52080"/>
                        <a14:foregroundMark x1="37667" y1="52234" x2="37667" y2="52234"/>
                        <a14:foregroundMark x1="39333" y1="51618" x2="39333" y2="51618"/>
                        <a14:foregroundMark x1="81667" y1="69492" x2="81667" y2="69492"/>
                        <a14:foregroundMark x1="19000" y1="65331" x2="19000" y2="65331"/>
                        <a14:foregroundMark x1="20333" y1="69646" x2="20333" y2="69646"/>
                        <a14:foregroundMark x1="24333" y1="68413" x2="24333" y2="68413"/>
                        <a14:foregroundMark x1="25333" y1="63020" x2="25333" y2="63020"/>
                        <a14:foregroundMark x1="16333" y1="55316" x2="16333" y2="55316"/>
                        <a14:foregroundMark x1="19333" y1="50847" x2="19333" y2="50847"/>
                        <a14:foregroundMark x1="29333" y1="49307" x2="29333" y2="49307"/>
                        <a14:foregroundMark x1="45333" y1="48536" x2="45333" y2="48536"/>
                        <a14:foregroundMark x1="66000" y1="48536" x2="66000" y2="48536"/>
                        <a14:foregroundMark x1="77333" y1="54700" x2="77333" y2="54700"/>
                      </a14:backgroundRemoval>
                    </a14:imgEffect>
                  </a14:imgLayer>
                </a14:imgProps>
              </a:ext>
              <a:ext uri="{28A0092B-C50C-407E-A947-70E740481C1C}">
                <a14:useLocalDpi xmlns:a14="http://schemas.microsoft.com/office/drawing/2010/main" val="0"/>
              </a:ext>
            </a:extLst>
          </a:blip>
          <a:srcRect t="35017"/>
          <a:stretch/>
        </p:blipFill>
        <p:spPr bwMode="auto">
          <a:xfrm>
            <a:off x="8731141" y="3049648"/>
            <a:ext cx="2741192" cy="3853559"/>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a:extLst>
              <a:ext uri="{FF2B5EF4-FFF2-40B4-BE49-F238E27FC236}">
                <a16:creationId xmlns:a16="http://schemas.microsoft.com/office/drawing/2014/main" id="{46880701-B048-85F3-DF5E-6A67A4BE1199}"/>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5078665"/>
      </p:ext>
    </p:extLst>
  </p:cSld>
  <p:clrMapOvr>
    <a:masterClrMapping/>
  </p:clrMapOvr>
  <mc:AlternateContent xmlns:mc="http://schemas.openxmlformats.org/markup-compatibility/2006" xmlns:p14="http://schemas.microsoft.com/office/powerpoint/2010/main">
    <mc:Choice Requires="p14">
      <p:transition spd="slow" p14:dur="1300" advTm="19525">
        <p14:pan dir="u"/>
      </p:transition>
    </mc:Choice>
    <mc:Fallback xmlns="">
      <p:transition spd="slow" advTm="195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455E7-4F90-4E91-9F3F-F38D179DCDC5}"/>
              </a:ext>
            </a:extLst>
          </p:cNvPr>
          <p:cNvSpPr>
            <a:spLocks noGrp="1"/>
          </p:cNvSpPr>
          <p:nvPr>
            <p:ph type="body" sz="quarter" idx="11"/>
          </p:nvPr>
        </p:nvSpPr>
        <p:spPr/>
        <p:txBody>
          <a:bodyPr/>
          <a:lstStyle/>
          <a:p>
            <a:r>
              <a:rPr lang="en-GB"/>
              <a:t>Student travel cards</a:t>
            </a:r>
          </a:p>
        </p:txBody>
      </p:sp>
      <p:sp>
        <p:nvSpPr>
          <p:cNvPr id="3" name="Content Placeholder 2">
            <a:extLst>
              <a:ext uri="{FF2B5EF4-FFF2-40B4-BE49-F238E27FC236}">
                <a16:creationId xmlns:a16="http://schemas.microsoft.com/office/drawing/2014/main" id="{5582D4A5-C855-40C4-8B27-1B1E16FD57FC}"/>
              </a:ext>
            </a:extLst>
          </p:cNvPr>
          <p:cNvSpPr>
            <a:spLocks noGrp="1"/>
          </p:cNvSpPr>
          <p:nvPr>
            <p:ph idx="12"/>
          </p:nvPr>
        </p:nvSpPr>
        <p:spPr>
          <a:xfrm>
            <a:off x="5281127" y="2248678"/>
            <a:ext cx="6080556" cy="3627688"/>
          </a:xfrm>
        </p:spPr>
        <p:txBody>
          <a:bodyPr vert="horz" lIns="91440" tIns="45720" rIns="91440" bIns="45720" rtlCol="0" anchor="t">
            <a:normAutofit/>
          </a:bodyPr>
          <a:lstStyle/>
          <a:p>
            <a:pPr marL="0" indent="0">
              <a:buNone/>
            </a:pPr>
            <a:r>
              <a:rPr lang="en-GB" sz="2000" b="1" dirty="0">
                <a:latin typeface="Arial"/>
                <a:cs typeface="Arial"/>
              </a:rPr>
              <a:t>16-25 Railcard</a:t>
            </a:r>
            <a:endParaRPr lang="en-US" dirty="0">
              <a:latin typeface="Arial"/>
              <a:cs typeface="Arial"/>
            </a:endParaRPr>
          </a:p>
          <a:p>
            <a:pPr marL="227965" indent="-227965"/>
            <a:r>
              <a:rPr lang="en-GB" sz="2000" dirty="0"/>
              <a:t>£30/year</a:t>
            </a:r>
            <a:endParaRPr lang="en-GB" sz="2000" dirty="0">
              <a:cs typeface="Arial" panose="020B0604020202020204" pitchFamily="34" charset="0"/>
            </a:endParaRPr>
          </a:p>
          <a:p>
            <a:pPr marL="227965" indent="-227965"/>
            <a:r>
              <a:rPr lang="en-GB" sz="2000" dirty="0"/>
              <a:t>1/3 off rail fares across Britain</a:t>
            </a:r>
            <a:endParaRPr lang="en-GB" sz="2000" dirty="0">
              <a:cs typeface="Arial" panose="020B0604020202020204" pitchFamily="34" charset="0"/>
            </a:endParaRPr>
          </a:p>
          <a:p>
            <a:pPr marL="227965" indent="-227965"/>
            <a:r>
              <a:rPr lang="en-GB" sz="2000" dirty="0">
                <a:latin typeface="Arial"/>
                <a:cs typeface="Arial"/>
              </a:rPr>
              <a:t>Can also be loaded onto a plastic Oyster card</a:t>
            </a:r>
            <a:endParaRPr lang="en-GB" sz="2000" dirty="0">
              <a:cs typeface="Arial"/>
            </a:endParaRPr>
          </a:p>
          <a:p>
            <a:pPr marL="0" indent="0">
              <a:buNone/>
            </a:pPr>
            <a:endParaRPr lang="en-GB" sz="2000" dirty="0"/>
          </a:p>
          <a:p>
            <a:pPr marL="0" indent="0">
              <a:buNone/>
            </a:pPr>
            <a:r>
              <a:rPr lang="en-GB" sz="2000" b="1" dirty="0"/>
              <a:t>First Potteries Bus Pass</a:t>
            </a:r>
          </a:p>
          <a:p>
            <a:pPr marL="227965" indent="-227965"/>
            <a:r>
              <a:rPr lang="en-GB" sz="2000" dirty="0"/>
              <a:t>£3.50 for a day pass</a:t>
            </a:r>
          </a:p>
          <a:p>
            <a:pPr marL="227965" indent="-227965"/>
            <a:r>
              <a:rPr lang="en-GB" sz="2000" dirty="0"/>
              <a:t>£12 for a week pass</a:t>
            </a:r>
          </a:p>
          <a:p>
            <a:pPr marL="227965" indent="-227965"/>
            <a:r>
              <a:rPr lang="en-GB" sz="2000" dirty="0"/>
              <a:t>£42 for a month pass</a:t>
            </a:r>
          </a:p>
        </p:txBody>
      </p:sp>
      <p:pic>
        <p:nvPicPr>
          <p:cNvPr id="4" name="Picture 3" descr="Image result for first mtickets student">
            <a:extLst>
              <a:ext uri="{FF2B5EF4-FFF2-40B4-BE49-F238E27FC236}">
                <a16:creationId xmlns:a16="http://schemas.microsoft.com/office/drawing/2014/main" id="{DFB06512-261E-4C6F-ABC5-B3E80D4560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172"/>
          <a:stretch/>
        </p:blipFill>
        <p:spPr bwMode="auto">
          <a:xfrm>
            <a:off x="3191512" y="4200264"/>
            <a:ext cx="1393622" cy="1965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railcard">
            <a:extLst>
              <a:ext uri="{FF2B5EF4-FFF2-40B4-BE49-F238E27FC236}">
                <a16:creationId xmlns:a16="http://schemas.microsoft.com/office/drawing/2014/main" id="{CABCDC96-6F37-4F12-AA2A-05B0BCD97CB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569" b="95840" l="6667" r="94000"/>
                    </a14:imgEffect>
                  </a14:imgLayer>
                </a14:imgProps>
              </a:ext>
              <a:ext uri="{28A0092B-C50C-407E-A947-70E740481C1C}">
                <a14:useLocalDpi xmlns:a14="http://schemas.microsoft.com/office/drawing/2010/main" val="0"/>
              </a:ext>
            </a:extLst>
          </a:blip>
          <a:srcRect l="5900" t="19222" r="5953" b="4451"/>
          <a:stretch/>
        </p:blipFill>
        <p:spPr bwMode="auto">
          <a:xfrm>
            <a:off x="1301932" y="2389398"/>
            <a:ext cx="1045773" cy="1953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railcard">
            <a:extLst>
              <a:ext uri="{FF2B5EF4-FFF2-40B4-BE49-F238E27FC236}">
                <a16:creationId xmlns:a16="http://schemas.microsoft.com/office/drawing/2014/main" id="{C0CFECF4-8A79-4C4F-BAEC-D5BE2A7134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364" t="20162" r="25040" b="6872"/>
          <a:stretch/>
        </p:blipFill>
        <p:spPr bwMode="auto">
          <a:xfrm>
            <a:off x="1994100" y="2063716"/>
            <a:ext cx="2091828" cy="127611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FF7044F1-338E-CDE3-B3C8-9D6CCDAF7FB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5283348"/>
      </p:ext>
    </p:extLst>
  </p:cSld>
  <p:clrMapOvr>
    <a:masterClrMapping/>
  </p:clrMapOvr>
  <mc:AlternateContent xmlns:mc="http://schemas.openxmlformats.org/markup-compatibility/2006" xmlns:p14="http://schemas.microsoft.com/office/powerpoint/2010/main">
    <mc:Choice Requires="p14">
      <p:transition spd="slow" p14:dur="1300" advTm="7389">
        <p14:pan dir="u"/>
      </p:transition>
    </mc:Choice>
    <mc:Fallback xmlns="">
      <p:transition spd="slow" advTm="73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1ACCE1-5741-4521-AD8A-9BF15591CD3F}"/>
              </a:ext>
            </a:extLst>
          </p:cNvPr>
          <p:cNvSpPr>
            <a:spLocks noGrp="1"/>
          </p:cNvSpPr>
          <p:nvPr>
            <p:ph type="body" sz="quarter" idx="11"/>
          </p:nvPr>
        </p:nvSpPr>
        <p:spPr/>
        <p:txBody>
          <a:bodyPr/>
          <a:lstStyle/>
          <a:p>
            <a:r>
              <a:rPr lang="en-GB"/>
              <a:t>Budgeting techniques</a:t>
            </a:r>
          </a:p>
        </p:txBody>
      </p:sp>
      <p:sp>
        <p:nvSpPr>
          <p:cNvPr id="3" name="Content Placeholder 2">
            <a:extLst>
              <a:ext uri="{FF2B5EF4-FFF2-40B4-BE49-F238E27FC236}">
                <a16:creationId xmlns:a16="http://schemas.microsoft.com/office/drawing/2014/main" id="{F31C4876-C373-4817-8DD4-71FCE82BC4ED}"/>
              </a:ext>
            </a:extLst>
          </p:cNvPr>
          <p:cNvSpPr>
            <a:spLocks noGrp="1"/>
          </p:cNvSpPr>
          <p:nvPr>
            <p:ph idx="12"/>
          </p:nvPr>
        </p:nvSpPr>
        <p:spPr>
          <a:xfrm>
            <a:off x="719667" y="1847460"/>
            <a:ext cx="10642016" cy="4028905"/>
          </a:xfrm>
        </p:spPr>
        <p:txBody>
          <a:bodyPr>
            <a:normAutofit fontScale="77500" lnSpcReduction="20000"/>
          </a:bodyPr>
          <a:lstStyle/>
          <a:p>
            <a:pPr marL="0" indent="0">
              <a:buNone/>
            </a:pPr>
            <a:r>
              <a:rPr lang="en-GB" dirty="0"/>
              <a:t>Once you’ve built a realistic, achievable and balanced budget, the next step is to look closely at how to manage your money. This will help you to stick to your budget.</a:t>
            </a:r>
          </a:p>
          <a:p>
            <a:pPr marL="0" indent="0">
              <a:buNone/>
            </a:pPr>
            <a:endParaRPr lang="en-GB" dirty="0"/>
          </a:p>
          <a:p>
            <a:pPr marL="0" indent="0">
              <a:buNone/>
            </a:pPr>
            <a:r>
              <a:rPr lang="en-GB" dirty="0"/>
              <a:t>As a student, it can be really tough to manage your money week-to-week or month-to-month, since your Student Finance maintenance loan is paid to you in only 3 instalments across the year.</a:t>
            </a:r>
          </a:p>
          <a:p>
            <a:pPr marL="0" indent="0">
              <a:buNone/>
            </a:pPr>
            <a:endParaRPr lang="en-GB" dirty="0"/>
          </a:p>
          <a:p>
            <a:pPr marL="0" indent="0">
              <a:buNone/>
            </a:pPr>
            <a:r>
              <a:rPr lang="en-GB" dirty="0"/>
              <a:t>We’ll explore two budgeting techniques together:</a:t>
            </a:r>
          </a:p>
          <a:p>
            <a:pPr marL="0" indent="0">
              <a:buNone/>
            </a:pPr>
            <a:endParaRPr lang="en-GB" dirty="0"/>
          </a:p>
          <a:p>
            <a:r>
              <a:rPr lang="en-GB" dirty="0"/>
              <a:t>Piggy-banking</a:t>
            </a:r>
          </a:p>
          <a:p>
            <a:r>
              <a:rPr lang="en-GB" dirty="0"/>
              <a:t>Drip-feeding</a:t>
            </a:r>
          </a:p>
        </p:txBody>
      </p:sp>
      <p:pic>
        <p:nvPicPr>
          <p:cNvPr id="6" name="Audio 5">
            <a:hlinkClick r:id="" action="ppaction://media"/>
            <a:extLst>
              <a:ext uri="{FF2B5EF4-FFF2-40B4-BE49-F238E27FC236}">
                <a16:creationId xmlns:a16="http://schemas.microsoft.com/office/drawing/2014/main" id="{25B956E6-1478-5632-1069-CFB70C5F6FA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6749737"/>
      </p:ext>
    </p:extLst>
  </p:cSld>
  <p:clrMapOvr>
    <a:masterClrMapping/>
  </p:clrMapOvr>
  <mc:AlternateContent xmlns:mc="http://schemas.openxmlformats.org/markup-compatibility/2006" xmlns:p14="http://schemas.microsoft.com/office/powerpoint/2010/main">
    <mc:Choice Requires="p14">
      <p:transition spd="slow" p14:dur="1300" advTm="13231">
        <p14:pan dir="u"/>
      </p:transition>
    </mc:Choice>
    <mc:Fallback xmlns="">
      <p:transition spd="slow" advTm="132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1ACCE1-5741-4521-AD8A-9BF15591CD3F}"/>
              </a:ext>
            </a:extLst>
          </p:cNvPr>
          <p:cNvSpPr>
            <a:spLocks noGrp="1"/>
          </p:cNvSpPr>
          <p:nvPr>
            <p:ph type="body" sz="quarter" idx="11"/>
          </p:nvPr>
        </p:nvSpPr>
        <p:spPr/>
        <p:txBody>
          <a:bodyPr/>
          <a:lstStyle/>
          <a:p>
            <a:r>
              <a:rPr lang="en-GB" sz="4800"/>
              <a:t>Piggy-banking</a:t>
            </a:r>
          </a:p>
        </p:txBody>
      </p:sp>
      <p:sp>
        <p:nvSpPr>
          <p:cNvPr id="3" name="Content Placeholder 2">
            <a:extLst>
              <a:ext uri="{FF2B5EF4-FFF2-40B4-BE49-F238E27FC236}">
                <a16:creationId xmlns:a16="http://schemas.microsoft.com/office/drawing/2014/main" id="{F31C4876-C373-4817-8DD4-71FCE82BC4ED}"/>
              </a:ext>
            </a:extLst>
          </p:cNvPr>
          <p:cNvSpPr>
            <a:spLocks noGrp="1"/>
          </p:cNvSpPr>
          <p:nvPr>
            <p:ph idx="12"/>
          </p:nvPr>
        </p:nvSpPr>
        <p:spPr>
          <a:xfrm>
            <a:off x="736833" y="1847460"/>
            <a:ext cx="10624849" cy="4028905"/>
          </a:xfrm>
        </p:spPr>
        <p:txBody>
          <a:bodyPr>
            <a:normAutofit fontScale="77500" lnSpcReduction="20000"/>
          </a:bodyPr>
          <a:lstStyle/>
          <a:p>
            <a:pPr marL="0" indent="0">
              <a:buNone/>
            </a:pPr>
            <a:r>
              <a:rPr lang="en-GB"/>
              <a:t>Piggy-banking is a great budgeting technique that lots of students use very effectively.</a:t>
            </a:r>
          </a:p>
          <a:p>
            <a:pPr marL="0" indent="0">
              <a:buNone/>
            </a:pPr>
            <a:endParaRPr lang="en-GB"/>
          </a:p>
          <a:p>
            <a:pPr marL="0" indent="0">
              <a:buNone/>
            </a:pPr>
            <a:r>
              <a:rPr lang="en-GB"/>
              <a:t>It involves using a multiple ‘piggy-bank’ bank accounts or digital ‘pots’ that you transfer money into from your main account, reflecting the amounts in your budget. You would only use your ‘groceries pot’ for groceries, and only use your ‘leisure pot’ for leisure. This way, you wouldn’t be able to accidentally spend money from your groceries budget on leisure activities.</a:t>
            </a:r>
          </a:p>
          <a:p>
            <a:pPr marL="0" indent="0">
              <a:buNone/>
            </a:pPr>
            <a:endParaRPr lang="en-GB"/>
          </a:p>
          <a:p>
            <a:pPr marL="0" indent="0">
              <a:buNone/>
            </a:pPr>
            <a:r>
              <a:rPr lang="en-GB"/>
              <a:t>If you use an online bank such as </a:t>
            </a:r>
            <a:r>
              <a:rPr lang="en-GB" err="1"/>
              <a:t>Monzo</a:t>
            </a:r>
            <a:r>
              <a:rPr lang="en-GB"/>
              <a:t> or Starling, you can set up digital ‘pots’ within seconds in app.</a:t>
            </a:r>
          </a:p>
          <a:p>
            <a:pPr marL="0" indent="0">
              <a:buNone/>
            </a:pPr>
            <a:endParaRPr lang="en-GB"/>
          </a:p>
          <a:p>
            <a:pPr marL="0" indent="0">
              <a:buNone/>
            </a:pPr>
            <a:r>
              <a:rPr lang="en-GB"/>
              <a:t>Piggy-banking helps to create a more physical budget so that it’s easier to stick to.</a:t>
            </a:r>
          </a:p>
        </p:txBody>
      </p:sp>
      <p:pic>
        <p:nvPicPr>
          <p:cNvPr id="12" name="Audio 11">
            <a:hlinkClick r:id="" action="ppaction://media"/>
            <a:extLst>
              <a:ext uri="{FF2B5EF4-FFF2-40B4-BE49-F238E27FC236}">
                <a16:creationId xmlns:a16="http://schemas.microsoft.com/office/drawing/2014/main" id="{0D1A5C2C-3B39-508F-F4DB-0FDCC0BD3B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5827700"/>
      </p:ext>
    </p:extLst>
  </p:cSld>
  <p:clrMapOvr>
    <a:masterClrMapping/>
  </p:clrMapOvr>
  <mc:AlternateContent xmlns:mc="http://schemas.openxmlformats.org/markup-compatibility/2006" xmlns:p14="http://schemas.microsoft.com/office/powerpoint/2010/main">
    <mc:Choice Requires="p14">
      <p:transition spd="slow" p14:dur="1300" advTm="30715">
        <p14:pan dir="u"/>
      </p:transition>
    </mc:Choice>
    <mc:Fallback xmlns="">
      <p:transition spd="slow" advTm="307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F0AEE0-755D-470A-88AA-103416B20A4D}"/>
              </a:ext>
            </a:extLst>
          </p:cNvPr>
          <p:cNvSpPr>
            <a:spLocks noGrp="1"/>
          </p:cNvSpPr>
          <p:nvPr>
            <p:ph type="body" sz="quarter" idx="11"/>
          </p:nvPr>
        </p:nvSpPr>
        <p:spPr/>
        <p:txBody>
          <a:bodyPr/>
          <a:lstStyle/>
          <a:p>
            <a:r>
              <a:rPr lang="en-GB" sz="4800"/>
              <a:t>Piggy-banking</a:t>
            </a:r>
          </a:p>
        </p:txBody>
      </p:sp>
      <p:pic>
        <p:nvPicPr>
          <p:cNvPr id="5" name="Content Placeholder 4" descr="Piggy Bank with solid fill">
            <a:extLst>
              <a:ext uri="{FF2B5EF4-FFF2-40B4-BE49-F238E27FC236}">
                <a16:creationId xmlns:a16="http://schemas.microsoft.com/office/drawing/2014/main" id="{ACDD4DCC-6307-4FE3-8066-036B674248BE}"/>
              </a:ext>
            </a:extLst>
          </p:cNvPr>
          <p:cNvPicPr>
            <a:picLocks noGrp="1" noChangeAspect="1"/>
          </p:cNvPicPr>
          <p:nvPr>
            <p:ph idx="12"/>
          </p:nvPr>
        </p:nvPicPr>
        <p:blipFill>
          <a:blip r:embed="rId5">
            <a:extLst>
              <a:ext uri="{96DAC541-7B7A-43D3-8B79-37D633B846F1}">
                <asvg:svgBlip xmlns:asvg="http://schemas.microsoft.com/office/drawing/2016/SVG/main" r:embed="rId6"/>
              </a:ext>
            </a:extLst>
          </a:blip>
          <a:stretch>
            <a:fillRect/>
          </a:stretch>
        </p:blipFill>
        <p:spPr>
          <a:xfrm>
            <a:off x="4125401" y="4290360"/>
            <a:ext cx="1472395" cy="1472395"/>
          </a:xfrm>
        </p:spPr>
      </p:pic>
      <p:pic>
        <p:nvPicPr>
          <p:cNvPr id="7" name="Graphic 6" descr="Bank with solid fill">
            <a:extLst>
              <a:ext uri="{FF2B5EF4-FFF2-40B4-BE49-F238E27FC236}">
                <a16:creationId xmlns:a16="http://schemas.microsoft.com/office/drawing/2014/main" id="{6CAB2D8B-FDE7-4AE6-8B5A-BE4D032A3D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9802" y="2181643"/>
            <a:ext cx="1472395" cy="1472395"/>
          </a:xfrm>
          <a:prstGeom prst="rect">
            <a:avLst/>
          </a:prstGeom>
        </p:spPr>
      </p:pic>
      <p:pic>
        <p:nvPicPr>
          <p:cNvPr id="8" name="Content Placeholder 4" descr="Piggy Bank with solid fill">
            <a:extLst>
              <a:ext uri="{FF2B5EF4-FFF2-40B4-BE49-F238E27FC236}">
                <a16:creationId xmlns:a16="http://schemas.microsoft.com/office/drawing/2014/main" id="{BD6B4796-E57F-4388-87DC-11DBE9A4A8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57738" y="4290361"/>
            <a:ext cx="1472395" cy="1472395"/>
          </a:xfrm>
          <a:prstGeom prst="rect">
            <a:avLst/>
          </a:prstGeom>
        </p:spPr>
      </p:pic>
      <p:pic>
        <p:nvPicPr>
          <p:cNvPr id="9" name="Content Placeholder 4" descr="Piggy Bank with solid fill">
            <a:extLst>
              <a:ext uri="{FF2B5EF4-FFF2-40B4-BE49-F238E27FC236}">
                <a16:creationId xmlns:a16="http://schemas.microsoft.com/office/drawing/2014/main" id="{A7441AB4-96A2-4E60-A9C9-938C61FFDAE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93064" y="4290361"/>
            <a:ext cx="1472395" cy="1472395"/>
          </a:xfrm>
          <a:prstGeom prst="rect">
            <a:avLst/>
          </a:prstGeom>
        </p:spPr>
      </p:pic>
      <p:pic>
        <p:nvPicPr>
          <p:cNvPr id="10" name="Content Placeholder 4" descr="Piggy Bank with solid fill">
            <a:extLst>
              <a:ext uri="{FF2B5EF4-FFF2-40B4-BE49-F238E27FC236}">
                <a16:creationId xmlns:a16="http://schemas.microsoft.com/office/drawing/2014/main" id="{B364E73E-4F9B-471E-9CA2-36EC785257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60727" y="4290361"/>
            <a:ext cx="1472395" cy="1472395"/>
          </a:xfrm>
          <a:prstGeom prst="rect">
            <a:avLst/>
          </a:prstGeom>
        </p:spPr>
      </p:pic>
      <p:sp>
        <p:nvSpPr>
          <p:cNvPr id="11" name="TextBox 10">
            <a:extLst>
              <a:ext uri="{FF2B5EF4-FFF2-40B4-BE49-F238E27FC236}">
                <a16:creationId xmlns:a16="http://schemas.microsoft.com/office/drawing/2014/main" id="{903AFFDE-B07C-41B9-9A76-FF06D0F66A2E}"/>
              </a:ext>
            </a:extLst>
          </p:cNvPr>
          <p:cNvSpPr txBox="1"/>
          <p:nvPr/>
        </p:nvSpPr>
        <p:spPr>
          <a:xfrm>
            <a:off x="4060083" y="5661660"/>
            <a:ext cx="1472395" cy="369332"/>
          </a:xfrm>
          <a:prstGeom prst="rect">
            <a:avLst/>
          </a:prstGeom>
          <a:noFill/>
        </p:spPr>
        <p:txBody>
          <a:bodyPr wrap="square" rtlCol="0">
            <a:spAutoFit/>
          </a:bodyPr>
          <a:lstStyle/>
          <a:p>
            <a:pPr algn="ctr"/>
            <a:r>
              <a:rPr lang="en-GB" b="1">
                <a:solidFill>
                  <a:schemeClr val="accent4">
                    <a:lumMod val="75000"/>
                  </a:schemeClr>
                </a:solidFill>
              </a:rPr>
              <a:t>Bills</a:t>
            </a:r>
          </a:p>
        </p:txBody>
      </p:sp>
      <p:sp>
        <p:nvSpPr>
          <p:cNvPr id="12" name="TextBox 11">
            <a:extLst>
              <a:ext uri="{FF2B5EF4-FFF2-40B4-BE49-F238E27FC236}">
                <a16:creationId xmlns:a16="http://schemas.microsoft.com/office/drawing/2014/main" id="{6E66019D-CA35-4351-A8E2-9C87F3D63591}"/>
              </a:ext>
            </a:extLst>
          </p:cNvPr>
          <p:cNvSpPr txBox="1"/>
          <p:nvPr/>
        </p:nvSpPr>
        <p:spPr>
          <a:xfrm>
            <a:off x="1592421" y="5660571"/>
            <a:ext cx="1472395" cy="369332"/>
          </a:xfrm>
          <a:prstGeom prst="rect">
            <a:avLst/>
          </a:prstGeom>
          <a:noFill/>
        </p:spPr>
        <p:txBody>
          <a:bodyPr wrap="square" rtlCol="0">
            <a:spAutoFit/>
          </a:bodyPr>
          <a:lstStyle/>
          <a:p>
            <a:pPr algn="ctr"/>
            <a:r>
              <a:rPr lang="en-GB" b="1">
                <a:solidFill>
                  <a:schemeClr val="accent3">
                    <a:lumMod val="75000"/>
                  </a:schemeClr>
                </a:solidFill>
              </a:rPr>
              <a:t>Food</a:t>
            </a:r>
          </a:p>
        </p:txBody>
      </p:sp>
      <p:sp>
        <p:nvSpPr>
          <p:cNvPr id="13" name="TextBox 12">
            <a:extLst>
              <a:ext uri="{FF2B5EF4-FFF2-40B4-BE49-F238E27FC236}">
                <a16:creationId xmlns:a16="http://schemas.microsoft.com/office/drawing/2014/main" id="{E30C8691-267D-4517-B44B-4C3EA875BC81}"/>
              </a:ext>
            </a:extLst>
          </p:cNvPr>
          <p:cNvSpPr txBox="1"/>
          <p:nvPr/>
        </p:nvSpPr>
        <p:spPr>
          <a:xfrm>
            <a:off x="6403973" y="5660571"/>
            <a:ext cx="1719943" cy="369332"/>
          </a:xfrm>
          <a:prstGeom prst="rect">
            <a:avLst/>
          </a:prstGeom>
          <a:noFill/>
        </p:spPr>
        <p:txBody>
          <a:bodyPr wrap="square" rtlCol="0">
            <a:spAutoFit/>
          </a:bodyPr>
          <a:lstStyle/>
          <a:p>
            <a:pPr algn="ctr"/>
            <a:r>
              <a:rPr lang="en-GB" b="1">
                <a:solidFill>
                  <a:schemeClr val="accent5">
                    <a:lumMod val="75000"/>
                  </a:schemeClr>
                </a:solidFill>
              </a:rPr>
              <a:t>Entertainment</a:t>
            </a:r>
          </a:p>
        </p:txBody>
      </p:sp>
      <p:sp>
        <p:nvSpPr>
          <p:cNvPr id="14" name="TextBox 13">
            <a:extLst>
              <a:ext uri="{FF2B5EF4-FFF2-40B4-BE49-F238E27FC236}">
                <a16:creationId xmlns:a16="http://schemas.microsoft.com/office/drawing/2014/main" id="{4EBE3F4D-10FB-4790-9244-B5F1683F7619}"/>
              </a:ext>
            </a:extLst>
          </p:cNvPr>
          <p:cNvSpPr txBox="1"/>
          <p:nvPr/>
        </p:nvSpPr>
        <p:spPr>
          <a:xfrm>
            <a:off x="8995410" y="5660571"/>
            <a:ext cx="1472395" cy="369332"/>
          </a:xfrm>
          <a:prstGeom prst="rect">
            <a:avLst/>
          </a:prstGeom>
          <a:noFill/>
        </p:spPr>
        <p:txBody>
          <a:bodyPr wrap="square" rtlCol="0">
            <a:spAutoFit/>
          </a:bodyPr>
          <a:lstStyle/>
          <a:p>
            <a:pPr algn="ctr"/>
            <a:r>
              <a:rPr lang="en-GB" b="1">
                <a:solidFill>
                  <a:schemeClr val="accent6">
                    <a:lumMod val="75000"/>
                  </a:schemeClr>
                </a:solidFill>
              </a:rPr>
              <a:t>Savings</a:t>
            </a:r>
          </a:p>
        </p:txBody>
      </p:sp>
      <p:sp>
        <p:nvSpPr>
          <p:cNvPr id="15" name="TextBox 14">
            <a:extLst>
              <a:ext uri="{FF2B5EF4-FFF2-40B4-BE49-F238E27FC236}">
                <a16:creationId xmlns:a16="http://schemas.microsoft.com/office/drawing/2014/main" id="{1F643D6C-0953-4BDC-B9FE-0DA5B87AA702}"/>
              </a:ext>
            </a:extLst>
          </p:cNvPr>
          <p:cNvSpPr txBox="1"/>
          <p:nvPr/>
        </p:nvSpPr>
        <p:spPr>
          <a:xfrm>
            <a:off x="5236027" y="3469372"/>
            <a:ext cx="1719943" cy="369332"/>
          </a:xfrm>
          <a:prstGeom prst="rect">
            <a:avLst/>
          </a:prstGeom>
          <a:noFill/>
        </p:spPr>
        <p:txBody>
          <a:bodyPr wrap="square" rtlCol="0">
            <a:spAutoFit/>
          </a:bodyPr>
          <a:lstStyle/>
          <a:p>
            <a:pPr algn="ctr"/>
            <a:r>
              <a:rPr lang="en-GB" b="1">
                <a:solidFill>
                  <a:schemeClr val="tx2">
                    <a:lumMod val="75000"/>
                  </a:schemeClr>
                </a:solidFill>
              </a:rPr>
              <a:t>Main account</a:t>
            </a:r>
          </a:p>
        </p:txBody>
      </p:sp>
      <p:pic>
        <p:nvPicPr>
          <p:cNvPr id="17" name="Graphic 16" descr="Coins outline">
            <a:extLst>
              <a:ext uri="{FF2B5EF4-FFF2-40B4-BE49-F238E27FC236}">
                <a16:creationId xmlns:a16="http://schemas.microsoft.com/office/drawing/2014/main" id="{36ED23BA-9F4F-4D76-8944-959495051A3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31083" y="2570992"/>
            <a:ext cx="914400" cy="914400"/>
          </a:xfrm>
          <a:prstGeom prst="rect">
            <a:avLst/>
          </a:prstGeom>
        </p:spPr>
      </p:pic>
      <p:pic>
        <p:nvPicPr>
          <p:cNvPr id="18" name="Graphic 17" descr="Coins outline">
            <a:extLst>
              <a:ext uri="{FF2B5EF4-FFF2-40B4-BE49-F238E27FC236}">
                <a16:creationId xmlns:a16="http://schemas.microsoft.com/office/drawing/2014/main" id="{8A7DA787-F7E9-405D-844F-F2A5DF443DD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46257" y="2587388"/>
            <a:ext cx="914400" cy="914400"/>
          </a:xfrm>
          <a:prstGeom prst="rect">
            <a:avLst/>
          </a:prstGeom>
        </p:spPr>
      </p:pic>
      <p:pic>
        <p:nvPicPr>
          <p:cNvPr id="19" name="Graphic 18" descr="Coins outline">
            <a:extLst>
              <a:ext uri="{FF2B5EF4-FFF2-40B4-BE49-F238E27FC236}">
                <a16:creationId xmlns:a16="http://schemas.microsoft.com/office/drawing/2014/main" id="{3FEBDD80-E1E1-4370-95FC-885AF22D17E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38479" y="2599800"/>
            <a:ext cx="914400" cy="914400"/>
          </a:xfrm>
          <a:prstGeom prst="rect">
            <a:avLst/>
          </a:prstGeom>
        </p:spPr>
      </p:pic>
      <p:pic>
        <p:nvPicPr>
          <p:cNvPr id="20" name="Graphic 19" descr="Coins outline">
            <a:extLst>
              <a:ext uri="{FF2B5EF4-FFF2-40B4-BE49-F238E27FC236}">
                <a16:creationId xmlns:a16="http://schemas.microsoft.com/office/drawing/2014/main" id="{98612B5A-6258-484C-8999-CDDD35DD30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38479" y="2593594"/>
            <a:ext cx="914400" cy="914400"/>
          </a:xfrm>
          <a:prstGeom prst="rect">
            <a:avLst/>
          </a:prstGeom>
        </p:spPr>
      </p:pic>
      <p:pic>
        <p:nvPicPr>
          <p:cNvPr id="6" name="Audio 5">
            <a:hlinkClick r:id="" action="ppaction://media"/>
            <a:extLst>
              <a:ext uri="{FF2B5EF4-FFF2-40B4-BE49-F238E27FC236}">
                <a16:creationId xmlns:a16="http://schemas.microsoft.com/office/drawing/2014/main" id="{FBBE7A32-854A-9E63-EA26-472879D1D186}"/>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515288"/>
      </p:ext>
    </p:extLst>
  </p:cSld>
  <p:clrMapOvr>
    <a:masterClrMapping/>
  </p:clrMapOvr>
  <mc:AlternateContent xmlns:mc="http://schemas.openxmlformats.org/markup-compatibility/2006" xmlns:p14="http://schemas.microsoft.com/office/powerpoint/2010/main">
    <mc:Choice Requires="p14">
      <p:transition spd="slow" p14:dur="1300" advTm="5492">
        <p14:pan dir="u"/>
      </p:transition>
    </mc:Choice>
    <mc:Fallback xmlns="">
      <p:transition spd="slow" advTm="54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ppt_x"/>
                                          </p:val>
                                        </p:tav>
                                        <p:tav tm="100000">
                                          <p:val>
                                            <p:strVal val="#ppt_x"/>
                                          </p:val>
                                        </p:tav>
                                      </p:tavLst>
                                    </p:anim>
                                    <p:anim calcmode="lin" valueType="num">
                                      <p:cBhvr additive="base">
                                        <p:cTn id="24"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Piggy Bank with solid fill">
            <a:extLst>
              <a:ext uri="{FF2B5EF4-FFF2-40B4-BE49-F238E27FC236}">
                <a16:creationId xmlns:a16="http://schemas.microsoft.com/office/drawing/2014/main" id="{B364E73E-4F9B-471E-9CA2-36EC785257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0727" y="4290361"/>
            <a:ext cx="1472395" cy="1472395"/>
          </a:xfrm>
          <a:prstGeom prst="rect">
            <a:avLst/>
          </a:prstGeom>
        </p:spPr>
      </p:pic>
      <p:pic>
        <p:nvPicPr>
          <p:cNvPr id="9" name="Content Placeholder 4" descr="Piggy Bank with solid fill">
            <a:extLst>
              <a:ext uri="{FF2B5EF4-FFF2-40B4-BE49-F238E27FC236}">
                <a16:creationId xmlns:a16="http://schemas.microsoft.com/office/drawing/2014/main" id="{A7441AB4-96A2-4E60-A9C9-938C61FFDA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93064" y="4290361"/>
            <a:ext cx="1472395" cy="1472395"/>
          </a:xfrm>
          <a:prstGeom prst="rect">
            <a:avLst/>
          </a:prstGeom>
        </p:spPr>
      </p:pic>
      <p:pic>
        <p:nvPicPr>
          <p:cNvPr id="5" name="Content Placeholder 4" descr="Piggy Bank with solid fill">
            <a:extLst>
              <a:ext uri="{FF2B5EF4-FFF2-40B4-BE49-F238E27FC236}">
                <a16:creationId xmlns:a16="http://schemas.microsoft.com/office/drawing/2014/main" id="{ACDD4DCC-6307-4FE3-8066-036B674248BE}"/>
              </a:ext>
            </a:extLst>
          </p:cNvPr>
          <p:cNvPicPr>
            <a:picLocks noGrp="1" noChangeAspect="1"/>
          </p:cNvPicPr>
          <p:nvPr>
            <p:ph idx="12"/>
          </p:nvPr>
        </p:nvPicPr>
        <p:blipFill>
          <a:blip r:embed="rId7">
            <a:extLst>
              <a:ext uri="{96DAC541-7B7A-43D3-8B79-37D633B846F1}">
                <asvg:svgBlip xmlns:asvg="http://schemas.microsoft.com/office/drawing/2016/SVG/main" r:embed="rId8"/>
              </a:ext>
            </a:extLst>
          </a:blip>
          <a:stretch>
            <a:fillRect/>
          </a:stretch>
        </p:blipFill>
        <p:spPr>
          <a:xfrm>
            <a:off x="4125401" y="4290360"/>
            <a:ext cx="1472395" cy="1472395"/>
          </a:xfrm>
        </p:spPr>
      </p:pic>
      <p:pic>
        <p:nvPicPr>
          <p:cNvPr id="8" name="Content Placeholder 4" descr="Piggy Bank with solid fill">
            <a:extLst>
              <a:ext uri="{FF2B5EF4-FFF2-40B4-BE49-F238E27FC236}">
                <a16:creationId xmlns:a16="http://schemas.microsoft.com/office/drawing/2014/main" id="{BD6B4796-E57F-4388-87DC-11DBE9A4A8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57738" y="4290361"/>
            <a:ext cx="1472395" cy="1472395"/>
          </a:xfrm>
          <a:prstGeom prst="rect">
            <a:avLst/>
          </a:prstGeom>
        </p:spPr>
      </p:pic>
      <p:pic>
        <p:nvPicPr>
          <p:cNvPr id="18" name="Graphic 17" descr="Coins outline">
            <a:extLst>
              <a:ext uri="{FF2B5EF4-FFF2-40B4-BE49-F238E27FC236}">
                <a16:creationId xmlns:a16="http://schemas.microsoft.com/office/drawing/2014/main" id="{8A7DA787-F7E9-405D-844F-F2A5DF443D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46257" y="2587388"/>
            <a:ext cx="914400" cy="914400"/>
          </a:xfrm>
          <a:prstGeom prst="rect">
            <a:avLst/>
          </a:prstGeom>
        </p:spPr>
      </p:pic>
      <p:pic>
        <p:nvPicPr>
          <p:cNvPr id="19" name="Graphic 18" descr="Coins outline">
            <a:extLst>
              <a:ext uri="{FF2B5EF4-FFF2-40B4-BE49-F238E27FC236}">
                <a16:creationId xmlns:a16="http://schemas.microsoft.com/office/drawing/2014/main" id="{3FEBDD80-E1E1-4370-95FC-885AF22D17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479" y="2599800"/>
            <a:ext cx="914400" cy="914400"/>
          </a:xfrm>
          <a:prstGeom prst="rect">
            <a:avLst/>
          </a:prstGeom>
        </p:spPr>
      </p:pic>
      <p:pic>
        <p:nvPicPr>
          <p:cNvPr id="20" name="Graphic 19" descr="Coins outline">
            <a:extLst>
              <a:ext uri="{FF2B5EF4-FFF2-40B4-BE49-F238E27FC236}">
                <a16:creationId xmlns:a16="http://schemas.microsoft.com/office/drawing/2014/main" id="{98612B5A-6258-484C-8999-CDDD35DD30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479" y="2593594"/>
            <a:ext cx="914400" cy="914400"/>
          </a:xfrm>
          <a:prstGeom prst="rect">
            <a:avLst/>
          </a:prstGeom>
        </p:spPr>
      </p:pic>
      <p:sp>
        <p:nvSpPr>
          <p:cNvPr id="2" name="Text Placeholder 1">
            <a:extLst>
              <a:ext uri="{FF2B5EF4-FFF2-40B4-BE49-F238E27FC236}">
                <a16:creationId xmlns:a16="http://schemas.microsoft.com/office/drawing/2014/main" id="{AEF0AEE0-755D-470A-88AA-103416B20A4D}"/>
              </a:ext>
            </a:extLst>
          </p:cNvPr>
          <p:cNvSpPr>
            <a:spLocks noGrp="1"/>
          </p:cNvSpPr>
          <p:nvPr>
            <p:ph type="body" sz="quarter" idx="11"/>
          </p:nvPr>
        </p:nvSpPr>
        <p:spPr/>
        <p:txBody>
          <a:bodyPr/>
          <a:lstStyle/>
          <a:p>
            <a:r>
              <a:rPr lang="en-GB" sz="4800"/>
              <a:t>Piggy-banking</a:t>
            </a:r>
          </a:p>
        </p:txBody>
      </p:sp>
      <p:pic>
        <p:nvPicPr>
          <p:cNvPr id="7" name="Graphic 6" descr="Bank with solid fill">
            <a:extLst>
              <a:ext uri="{FF2B5EF4-FFF2-40B4-BE49-F238E27FC236}">
                <a16:creationId xmlns:a16="http://schemas.microsoft.com/office/drawing/2014/main" id="{6CAB2D8B-FDE7-4AE6-8B5A-BE4D032A3D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59802" y="2181643"/>
            <a:ext cx="1472395" cy="1472395"/>
          </a:xfrm>
          <a:prstGeom prst="rect">
            <a:avLst/>
          </a:prstGeom>
        </p:spPr>
      </p:pic>
      <p:sp>
        <p:nvSpPr>
          <p:cNvPr id="11" name="TextBox 10">
            <a:extLst>
              <a:ext uri="{FF2B5EF4-FFF2-40B4-BE49-F238E27FC236}">
                <a16:creationId xmlns:a16="http://schemas.microsoft.com/office/drawing/2014/main" id="{903AFFDE-B07C-41B9-9A76-FF06D0F66A2E}"/>
              </a:ext>
            </a:extLst>
          </p:cNvPr>
          <p:cNvSpPr txBox="1"/>
          <p:nvPr/>
        </p:nvSpPr>
        <p:spPr>
          <a:xfrm>
            <a:off x="4060083" y="5661660"/>
            <a:ext cx="1472395" cy="369332"/>
          </a:xfrm>
          <a:prstGeom prst="rect">
            <a:avLst/>
          </a:prstGeom>
          <a:noFill/>
        </p:spPr>
        <p:txBody>
          <a:bodyPr wrap="square" rtlCol="0">
            <a:spAutoFit/>
          </a:bodyPr>
          <a:lstStyle/>
          <a:p>
            <a:pPr algn="ctr"/>
            <a:r>
              <a:rPr lang="en-GB" b="1">
                <a:solidFill>
                  <a:schemeClr val="accent4">
                    <a:lumMod val="75000"/>
                  </a:schemeClr>
                </a:solidFill>
              </a:rPr>
              <a:t>Bills</a:t>
            </a:r>
          </a:p>
        </p:txBody>
      </p:sp>
      <p:sp>
        <p:nvSpPr>
          <p:cNvPr id="12" name="TextBox 11">
            <a:extLst>
              <a:ext uri="{FF2B5EF4-FFF2-40B4-BE49-F238E27FC236}">
                <a16:creationId xmlns:a16="http://schemas.microsoft.com/office/drawing/2014/main" id="{6E66019D-CA35-4351-A8E2-9C87F3D63591}"/>
              </a:ext>
            </a:extLst>
          </p:cNvPr>
          <p:cNvSpPr txBox="1"/>
          <p:nvPr/>
        </p:nvSpPr>
        <p:spPr>
          <a:xfrm>
            <a:off x="1592421" y="5660571"/>
            <a:ext cx="1472395" cy="369332"/>
          </a:xfrm>
          <a:prstGeom prst="rect">
            <a:avLst/>
          </a:prstGeom>
          <a:noFill/>
        </p:spPr>
        <p:txBody>
          <a:bodyPr wrap="square" rtlCol="0">
            <a:spAutoFit/>
          </a:bodyPr>
          <a:lstStyle/>
          <a:p>
            <a:pPr algn="ctr"/>
            <a:r>
              <a:rPr lang="en-GB" b="1">
                <a:solidFill>
                  <a:schemeClr val="accent3">
                    <a:lumMod val="75000"/>
                  </a:schemeClr>
                </a:solidFill>
              </a:rPr>
              <a:t>Food</a:t>
            </a:r>
          </a:p>
        </p:txBody>
      </p:sp>
      <p:sp>
        <p:nvSpPr>
          <p:cNvPr id="13" name="TextBox 12">
            <a:extLst>
              <a:ext uri="{FF2B5EF4-FFF2-40B4-BE49-F238E27FC236}">
                <a16:creationId xmlns:a16="http://schemas.microsoft.com/office/drawing/2014/main" id="{E30C8691-267D-4517-B44B-4C3EA875BC81}"/>
              </a:ext>
            </a:extLst>
          </p:cNvPr>
          <p:cNvSpPr txBox="1"/>
          <p:nvPr/>
        </p:nvSpPr>
        <p:spPr>
          <a:xfrm>
            <a:off x="6403973" y="5660571"/>
            <a:ext cx="1719943" cy="369332"/>
          </a:xfrm>
          <a:prstGeom prst="rect">
            <a:avLst/>
          </a:prstGeom>
          <a:noFill/>
        </p:spPr>
        <p:txBody>
          <a:bodyPr wrap="square" rtlCol="0">
            <a:spAutoFit/>
          </a:bodyPr>
          <a:lstStyle/>
          <a:p>
            <a:pPr algn="ctr"/>
            <a:r>
              <a:rPr lang="en-GB" b="1">
                <a:solidFill>
                  <a:schemeClr val="accent5">
                    <a:lumMod val="75000"/>
                  </a:schemeClr>
                </a:solidFill>
              </a:rPr>
              <a:t>Entertainment</a:t>
            </a:r>
          </a:p>
        </p:txBody>
      </p:sp>
      <p:sp>
        <p:nvSpPr>
          <p:cNvPr id="14" name="TextBox 13">
            <a:extLst>
              <a:ext uri="{FF2B5EF4-FFF2-40B4-BE49-F238E27FC236}">
                <a16:creationId xmlns:a16="http://schemas.microsoft.com/office/drawing/2014/main" id="{4EBE3F4D-10FB-4790-9244-B5F1683F7619}"/>
              </a:ext>
            </a:extLst>
          </p:cNvPr>
          <p:cNvSpPr txBox="1"/>
          <p:nvPr/>
        </p:nvSpPr>
        <p:spPr>
          <a:xfrm>
            <a:off x="8995410" y="5660571"/>
            <a:ext cx="1472395" cy="369332"/>
          </a:xfrm>
          <a:prstGeom prst="rect">
            <a:avLst/>
          </a:prstGeom>
          <a:noFill/>
        </p:spPr>
        <p:txBody>
          <a:bodyPr wrap="square" rtlCol="0">
            <a:spAutoFit/>
          </a:bodyPr>
          <a:lstStyle/>
          <a:p>
            <a:pPr algn="ctr"/>
            <a:r>
              <a:rPr lang="en-GB" b="1">
                <a:solidFill>
                  <a:schemeClr val="accent6">
                    <a:lumMod val="75000"/>
                  </a:schemeClr>
                </a:solidFill>
              </a:rPr>
              <a:t>Savings</a:t>
            </a:r>
          </a:p>
        </p:txBody>
      </p:sp>
      <p:sp>
        <p:nvSpPr>
          <p:cNvPr id="15" name="TextBox 14">
            <a:extLst>
              <a:ext uri="{FF2B5EF4-FFF2-40B4-BE49-F238E27FC236}">
                <a16:creationId xmlns:a16="http://schemas.microsoft.com/office/drawing/2014/main" id="{1F643D6C-0953-4BDC-B9FE-0DA5B87AA702}"/>
              </a:ext>
            </a:extLst>
          </p:cNvPr>
          <p:cNvSpPr txBox="1"/>
          <p:nvPr/>
        </p:nvSpPr>
        <p:spPr>
          <a:xfrm>
            <a:off x="5236027" y="3469372"/>
            <a:ext cx="1719943" cy="369332"/>
          </a:xfrm>
          <a:prstGeom prst="rect">
            <a:avLst/>
          </a:prstGeom>
          <a:noFill/>
        </p:spPr>
        <p:txBody>
          <a:bodyPr wrap="square" rtlCol="0">
            <a:spAutoFit/>
          </a:bodyPr>
          <a:lstStyle/>
          <a:p>
            <a:pPr algn="ctr"/>
            <a:r>
              <a:rPr lang="en-GB" b="1">
                <a:solidFill>
                  <a:schemeClr val="tx2">
                    <a:lumMod val="75000"/>
                  </a:schemeClr>
                </a:solidFill>
              </a:rPr>
              <a:t>Main account</a:t>
            </a:r>
          </a:p>
        </p:txBody>
      </p:sp>
      <p:pic>
        <p:nvPicPr>
          <p:cNvPr id="17" name="Graphic 16" descr="Coins outline">
            <a:extLst>
              <a:ext uri="{FF2B5EF4-FFF2-40B4-BE49-F238E27FC236}">
                <a16:creationId xmlns:a16="http://schemas.microsoft.com/office/drawing/2014/main" id="{36ED23BA-9F4F-4D76-8944-959495051A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1083" y="2570992"/>
            <a:ext cx="914400" cy="914400"/>
          </a:xfrm>
          <a:prstGeom prst="rect">
            <a:avLst/>
          </a:prstGeom>
        </p:spPr>
      </p:pic>
    </p:spTree>
    <p:extLst>
      <p:ext uri="{BB962C8B-B14F-4D97-AF65-F5344CB8AC3E}">
        <p14:creationId xmlns:p14="http://schemas.microsoft.com/office/powerpoint/2010/main" val="138714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 2.59259E-6 L 0.14987 2.59259E-6 C 0.21693 2.59259E-6 0.29974 0.07916 0.29974 0.14375 L 0.29974 0.28773 " pathEditMode="relative" rAng="0" ptsTypes="AAAA">
                                      <p:cBhvr>
                                        <p:cTn id="6" dur="2000" fill="hold"/>
                                        <p:tgtEl>
                                          <p:spTgt spid="20"/>
                                        </p:tgtEl>
                                        <p:attrNameLst>
                                          <p:attrName>ppt_x</p:attrName>
                                          <p:attrName>ppt_y</p:attrName>
                                        </p:attrNameLst>
                                      </p:cBhvr>
                                      <p:rCtr x="14987" y="14375"/>
                                    </p:animMotion>
                                  </p:childTnLst>
                                </p:cTn>
                              </p:par>
                              <p:par>
                                <p:cTn id="7" presetID="50" presetClass="path" presetSubtype="0" accel="50000" decel="50000" fill="hold" nodeType="withEffect">
                                  <p:stCondLst>
                                    <p:cond delay="0"/>
                                  </p:stCondLst>
                                  <p:childTnLst>
                                    <p:animMotion origin="layout" path="M -1.04167E-6 -1.48148E-6 L -0.05404 -1.48148E-6 C -0.07825 -1.48148E-6 -0.10807 0.08241 -0.10807 0.14931 L -0.10807 0.29884 " pathEditMode="relative" rAng="0" ptsTypes="AAAA">
                                      <p:cBhvr>
                                        <p:cTn id="8" dur="2000" fill="hold"/>
                                        <p:tgtEl>
                                          <p:spTgt spid="18"/>
                                        </p:tgtEl>
                                        <p:attrNameLst>
                                          <p:attrName>ppt_x</p:attrName>
                                          <p:attrName>ppt_y</p:attrName>
                                        </p:attrNameLst>
                                      </p:cBhvr>
                                      <p:rCtr x="-5404" y="14931"/>
                                    </p:animMotion>
                                  </p:childTnLst>
                                </p:cTn>
                              </p:par>
                              <p:par>
                                <p:cTn id="9" presetID="50" presetClass="path" presetSubtype="0" accel="50000" decel="50000" fill="hold" nodeType="withEffect">
                                  <p:stCondLst>
                                    <p:cond delay="0"/>
                                  </p:stCondLst>
                                  <p:childTnLst>
                                    <p:animMotion origin="layout" path="M 1.04167E-6 3.33333E-6 L -0.15469 3.33333E-6 C -0.22409 3.33333E-6 -0.30938 0.08217 -0.30938 0.14884 L -0.30938 0.29791 " pathEditMode="relative" rAng="0" ptsTypes="AAAA">
                                      <p:cBhvr>
                                        <p:cTn id="10" dur="2000" fill="hold"/>
                                        <p:tgtEl>
                                          <p:spTgt spid="17"/>
                                        </p:tgtEl>
                                        <p:attrNameLst>
                                          <p:attrName>ppt_x</p:attrName>
                                          <p:attrName>ppt_y</p:attrName>
                                        </p:attrNameLst>
                                      </p:cBhvr>
                                      <p:rCtr x="-15469" y="14884"/>
                                    </p:animMotion>
                                  </p:childTnLst>
                                </p:cTn>
                              </p:par>
                              <p:par>
                                <p:cTn id="11" presetID="50" presetClass="path" presetSubtype="0" accel="50000" decel="50000" fill="hold" nodeType="withEffect">
                                  <p:stCondLst>
                                    <p:cond delay="0"/>
                                  </p:stCondLst>
                                  <p:childTnLst>
                                    <p:animMotion origin="layout" path="M 0 -3.33333E-6 L 0.04635 -3.33333E-6 C 0.06719 -3.33333E-6 0.09284 0.07894 0.09284 0.14329 L 0.09284 0.28681 " pathEditMode="relative" rAng="0" ptsTypes="AAAA">
                                      <p:cBhvr>
                                        <p:cTn id="12" dur="2000" fill="hold"/>
                                        <p:tgtEl>
                                          <p:spTgt spid="19"/>
                                        </p:tgtEl>
                                        <p:attrNameLst>
                                          <p:attrName>ppt_x</p:attrName>
                                          <p:attrName>ppt_y</p:attrName>
                                        </p:attrNameLst>
                                      </p:cBhvr>
                                      <p:rCtr x="4635" y="14329"/>
                                    </p:animMotion>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1000"/>
                                        <p:tgtEl>
                                          <p:spTgt spid="19"/>
                                        </p:tgtEl>
                                      </p:cBhvr>
                                    </p:animEffect>
                                    <p:anim calcmode="lin" valueType="num">
                                      <p:cBhvr>
                                        <p:cTn id="17" dur="1000"/>
                                        <p:tgtEl>
                                          <p:spTgt spid="19"/>
                                        </p:tgtEl>
                                        <p:attrNameLst>
                                          <p:attrName>ppt_x</p:attrName>
                                        </p:attrNameLst>
                                      </p:cBhvr>
                                      <p:tavLst>
                                        <p:tav tm="0">
                                          <p:val>
                                            <p:strVal val="ppt_x"/>
                                          </p:val>
                                        </p:tav>
                                        <p:tav tm="100000">
                                          <p:val>
                                            <p:strVal val="ppt_x"/>
                                          </p:val>
                                        </p:tav>
                                      </p:tavLst>
                                    </p:anim>
                                    <p:anim calcmode="lin" valueType="num">
                                      <p:cBhvr>
                                        <p:cTn id="18" dur="1000"/>
                                        <p:tgtEl>
                                          <p:spTgt spid="19"/>
                                        </p:tgtEl>
                                        <p:attrNameLst>
                                          <p:attrName>ppt_y</p:attrName>
                                        </p:attrNameLst>
                                      </p:cBhvr>
                                      <p:tavLst>
                                        <p:tav tm="0">
                                          <p:val>
                                            <p:strVal val="ppt_y"/>
                                          </p:val>
                                        </p:tav>
                                        <p:tav tm="100000">
                                          <p:val>
                                            <p:strVal val="ppt_y+.1"/>
                                          </p:val>
                                        </p:tav>
                                      </p:tavLst>
                                    </p:anim>
                                    <p:set>
                                      <p:cBhvr>
                                        <p:cTn id="19" dur="1" fill="hold">
                                          <p:stCondLst>
                                            <p:cond delay="999"/>
                                          </p:stCondLst>
                                        </p:cTn>
                                        <p:tgtEl>
                                          <p:spTgt spid="19"/>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1ACCE1-5741-4521-AD8A-9BF15591CD3F}"/>
              </a:ext>
            </a:extLst>
          </p:cNvPr>
          <p:cNvSpPr>
            <a:spLocks noGrp="1"/>
          </p:cNvSpPr>
          <p:nvPr>
            <p:ph type="body" sz="quarter" idx="11"/>
          </p:nvPr>
        </p:nvSpPr>
        <p:spPr/>
        <p:txBody>
          <a:bodyPr/>
          <a:lstStyle/>
          <a:p>
            <a:r>
              <a:rPr lang="en-GB" sz="4800"/>
              <a:t>Drip-feeding</a:t>
            </a:r>
          </a:p>
        </p:txBody>
      </p:sp>
      <p:sp>
        <p:nvSpPr>
          <p:cNvPr id="3" name="Content Placeholder 2">
            <a:extLst>
              <a:ext uri="{FF2B5EF4-FFF2-40B4-BE49-F238E27FC236}">
                <a16:creationId xmlns:a16="http://schemas.microsoft.com/office/drawing/2014/main" id="{F31C4876-C373-4817-8DD4-71FCE82BC4ED}"/>
              </a:ext>
            </a:extLst>
          </p:cNvPr>
          <p:cNvSpPr>
            <a:spLocks noGrp="1"/>
          </p:cNvSpPr>
          <p:nvPr>
            <p:ph idx="12"/>
          </p:nvPr>
        </p:nvSpPr>
        <p:spPr>
          <a:xfrm>
            <a:off x="736833" y="1847460"/>
            <a:ext cx="10624849" cy="4028905"/>
          </a:xfrm>
        </p:spPr>
        <p:txBody>
          <a:bodyPr vert="horz" lIns="91440" tIns="45720" rIns="91440" bIns="45720" rtlCol="0" anchor="t">
            <a:normAutofit fontScale="70000" lnSpcReduction="20000"/>
          </a:bodyPr>
          <a:lstStyle/>
          <a:p>
            <a:pPr marL="0" indent="0">
              <a:buNone/>
            </a:pPr>
            <a:r>
              <a:rPr lang="en-GB" sz="2750">
                <a:latin typeface="Arial"/>
                <a:cs typeface="Arial"/>
              </a:rPr>
              <a:t>Drip-feeding is another good budgeting technique to make your money last until your next Student Finance maintenance loan payment.</a:t>
            </a:r>
          </a:p>
          <a:p>
            <a:pPr marL="0" indent="0">
              <a:buNone/>
            </a:pPr>
            <a:endParaRPr lang="en-GB"/>
          </a:p>
          <a:p>
            <a:pPr marL="0" indent="0">
              <a:buNone/>
            </a:pPr>
            <a:r>
              <a:rPr lang="en-GB"/>
              <a:t>It involves holding two bank accounts:</a:t>
            </a:r>
          </a:p>
          <a:p>
            <a:pPr marL="0" indent="0">
              <a:buNone/>
            </a:pPr>
            <a:endParaRPr lang="en-GB"/>
          </a:p>
          <a:p>
            <a:pPr marL="227965" indent="-227965"/>
            <a:r>
              <a:rPr lang="en-GB"/>
              <a:t>Your main student bank account, where your Student Finance is paid to.</a:t>
            </a:r>
            <a:endParaRPr lang="en-GB">
              <a:cs typeface="Arial" panose="020B0604020202020204" pitchFamily="34" charset="0"/>
            </a:endParaRPr>
          </a:p>
          <a:p>
            <a:pPr marL="227965" indent="-227965"/>
            <a:r>
              <a:rPr lang="en-GB" sz="2750">
                <a:latin typeface="Arial"/>
                <a:cs typeface="Arial"/>
              </a:rPr>
              <a:t>A second bank account which you would use for all of your living costs.</a:t>
            </a:r>
          </a:p>
          <a:p>
            <a:pPr marL="227965" indent="-227965"/>
            <a:endParaRPr lang="en-GB">
              <a:cs typeface="Arial" panose="020B0604020202020204" pitchFamily="34" charset="0"/>
            </a:endParaRPr>
          </a:p>
          <a:p>
            <a:pPr marL="0" indent="0">
              <a:buNone/>
            </a:pPr>
            <a:r>
              <a:rPr lang="en-GB"/>
              <a:t>You could transfer money into your second account weekly or monthly using a standing order. You could even combine drip-feeding with piggy-banking.</a:t>
            </a:r>
          </a:p>
          <a:p>
            <a:pPr marL="0" indent="0">
              <a:buNone/>
            </a:pPr>
            <a:endParaRPr lang="en-GB"/>
          </a:p>
          <a:p>
            <a:pPr marL="0" indent="0">
              <a:buNone/>
            </a:pPr>
            <a:r>
              <a:rPr lang="en-GB" sz="2750">
                <a:latin typeface="Arial"/>
                <a:cs typeface="Arial"/>
              </a:rPr>
              <a:t>Drip-feeding helps to make sure that you don’t spend all of your money at once, and stretches out your Student Finance until the next payment date.</a:t>
            </a:r>
          </a:p>
        </p:txBody>
      </p:sp>
      <p:pic>
        <p:nvPicPr>
          <p:cNvPr id="10" name="Audio 9">
            <a:hlinkClick r:id="" action="ppaction://media"/>
            <a:extLst>
              <a:ext uri="{FF2B5EF4-FFF2-40B4-BE49-F238E27FC236}">
                <a16:creationId xmlns:a16="http://schemas.microsoft.com/office/drawing/2014/main" id="{5482FD4A-2210-E4E2-AD22-CEA380D411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4629410"/>
      </p:ext>
    </p:extLst>
  </p:cSld>
  <p:clrMapOvr>
    <a:masterClrMapping/>
  </p:clrMapOvr>
  <mc:AlternateContent xmlns:mc="http://schemas.openxmlformats.org/markup-compatibility/2006" xmlns:p14="http://schemas.microsoft.com/office/powerpoint/2010/main">
    <mc:Choice Requires="p14">
      <p:transition spd="slow" p14:dur="1300" advTm="23891">
        <p14:pan dir="u"/>
      </p:transition>
    </mc:Choice>
    <mc:Fallback xmlns="">
      <p:transition spd="slow" advTm="238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1F9A17-47DF-46D5-9D21-B3F3FF0AEBA1}"/>
              </a:ext>
            </a:extLst>
          </p:cNvPr>
          <p:cNvSpPr>
            <a:spLocks noGrp="1"/>
          </p:cNvSpPr>
          <p:nvPr>
            <p:ph type="body" sz="quarter" idx="11"/>
          </p:nvPr>
        </p:nvSpPr>
        <p:spPr/>
        <p:txBody>
          <a:bodyPr/>
          <a:lstStyle/>
          <a:p>
            <a:r>
              <a:rPr lang="en-GB"/>
              <a:t>Financial support</a:t>
            </a:r>
          </a:p>
        </p:txBody>
      </p:sp>
      <p:sp>
        <p:nvSpPr>
          <p:cNvPr id="3" name="Content Placeholder 2">
            <a:extLst>
              <a:ext uri="{FF2B5EF4-FFF2-40B4-BE49-F238E27FC236}">
                <a16:creationId xmlns:a16="http://schemas.microsoft.com/office/drawing/2014/main" id="{E372479B-B860-4910-A917-FDCAF5A1A257}"/>
              </a:ext>
            </a:extLst>
          </p:cNvPr>
          <p:cNvSpPr>
            <a:spLocks noGrp="1"/>
          </p:cNvSpPr>
          <p:nvPr>
            <p:ph idx="12"/>
          </p:nvPr>
        </p:nvSpPr>
        <p:spPr>
          <a:xfrm>
            <a:off x="4777273" y="2034071"/>
            <a:ext cx="6584410" cy="4422711"/>
          </a:xfrm>
        </p:spPr>
        <p:txBody>
          <a:bodyPr vert="horz" lIns="91440" tIns="45720" rIns="91440" bIns="45720" rtlCol="0" anchor="t">
            <a:normAutofit fontScale="70000" lnSpcReduction="20000"/>
          </a:bodyPr>
          <a:lstStyle/>
          <a:p>
            <a:pPr marL="0" indent="0">
              <a:buNone/>
            </a:pPr>
            <a:r>
              <a:rPr lang="en-GB"/>
              <a:t>Our Student Financial Support team offer confidential, non-judgmental advice and guidance about a variety of financial issues:</a:t>
            </a:r>
          </a:p>
          <a:p>
            <a:pPr marL="0" indent="0">
              <a:buNone/>
            </a:pPr>
            <a:endParaRPr lang="en-GB"/>
          </a:p>
          <a:p>
            <a:pPr marL="227965" indent="-227965"/>
            <a:r>
              <a:rPr lang="en-GB"/>
              <a:t>UK Government funding</a:t>
            </a:r>
            <a:endParaRPr lang="en-GB">
              <a:cs typeface="Arial" panose="020B0604020202020204" pitchFamily="34" charset="0"/>
            </a:endParaRPr>
          </a:p>
          <a:p>
            <a:pPr marL="227965" indent="-227965"/>
            <a:r>
              <a:rPr lang="en-GB"/>
              <a:t>Alternative funding sources</a:t>
            </a:r>
            <a:endParaRPr lang="en-GB">
              <a:cs typeface="Arial" panose="020B0604020202020204" pitchFamily="34" charset="0"/>
            </a:endParaRPr>
          </a:p>
          <a:p>
            <a:pPr marL="227965" indent="-227965"/>
            <a:r>
              <a:rPr lang="en-GB"/>
              <a:t>Bursaries and scholarships</a:t>
            </a:r>
            <a:endParaRPr lang="en-GB">
              <a:cs typeface="Arial" panose="020B0604020202020204" pitchFamily="34" charset="0"/>
            </a:endParaRPr>
          </a:p>
          <a:p>
            <a:pPr marL="227965" indent="-227965"/>
            <a:r>
              <a:rPr lang="en-GB"/>
              <a:t>Budgeting</a:t>
            </a:r>
            <a:endParaRPr lang="en-GB">
              <a:cs typeface="Arial" panose="020B0604020202020204" pitchFamily="34" charset="0"/>
            </a:endParaRPr>
          </a:p>
          <a:p>
            <a:pPr marL="227965" indent="-227965"/>
            <a:r>
              <a:rPr lang="en-GB"/>
              <a:t>Financial support for students facing financial hardship</a:t>
            </a:r>
            <a:endParaRPr lang="en-GB">
              <a:cs typeface="Arial" panose="020B0604020202020204" pitchFamily="34" charset="0"/>
            </a:endParaRPr>
          </a:p>
          <a:p>
            <a:pPr marL="227965" indent="-227965"/>
            <a:r>
              <a:rPr lang="en-GB" sz="2750">
                <a:latin typeface="Arial"/>
                <a:cs typeface="Arial"/>
              </a:rPr>
              <a:t>International student funding (including US federal loans)</a:t>
            </a:r>
          </a:p>
          <a:p>
            <a:pPr marL="227965" indent="-227965"/>
            <a:endParaRPr lang="en-GB">
              <a:cs typeface="Arial" panose="020B0604020202020204" pitchFamily="34" charset="0"/>
            </a:endParaRPr>
          </a:p>
          <a:p>
            <a:pPr marL="0" indent="0">
              <a:buNone/>
            </a:pPr>
            <a:r>
              <a:rPr lang="en-GB"/>
              <a:t>You can contact us via Student Services.</a:t>
            </a:r>
          </a:p>
        </p:txBody>
      </p:sp>
      <p:sp>
        <p:nvSpPr>
          <p:cNvPr id="4" name="Arrow: Pentagon 3" descr="Fruit and leaflets for Exam Plus activities.">
            <a:extLst>
              <a:ext uri="{FF2B5EF4-FFF2-40B4-BE49-F238E27FC236}">
                <a16:creationId xmlns:a16="http://schemas.microsoft.com/office/drawing/2014/main" id="{AC0AB4D4-D80D-4ECE-BE12-AE44845BC0FF}"/>
              </a:ext>
            </a:extLst>
          </p:cNvPr>
          <p:cNvSpPr/>
          <p:nvPr/>
        </p:nvSpPr>
        <p:spPr>
          <a:xfrm>
            <a:off x="-379839" y="1791477"/>
            <a:ext cx="4755896" cy="4347862"/>
          </a:xfrm>
          <a:prstGeom prst="homePlate">
            <a:avLst>
              <a:gd name="adj" fmla="val 31622"/>
            </a:avLst>
          </a:prstGeom>
          <a:blipFill dpi="0" rotWithShape="1">
            <a:blip r:embed="rId5" cstate="print">
              <a:extLst>
                <a:ext uri="{28A0092B-C50C-407E-A947-70E740481C1C}">
                  <a14:useLocalDpi xmlns:a14="http://schemas.microsoft.com/office/drawing/2010/main" val="0"/>
                </a:ext>
              </a:extLst>
            </a:blip>
            <a:srcRect/>
            <a:stretch>
              <a:fillRect/>
            </a:stretch>
          </a:blip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5F17051A-5F5B-13D5-F2DD-921FDE473B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7140152"/>
      </p:ext>
    </p:extLst>
  </p:cSld>
  <p:clrMapOvr>
    <a:masterClrMapping/>
  </p:clrMapOvr>
  <mc:AlternateContent xmlns:mc="http://schemas.openxmlformats.org/markup-compatibility/2006" xmlns:p14="http://schemas.microsoft.com/office/powerpoint/2010/main">
    <mc:Choice Requires="p14">
      <p:transition spd="slow" p14:dur="1300" advTm="17879">
        <p14:pan dir="u"/>
      </p:transition>
    </mc:Choice>
    <mc:Fallback xmlns="">
      <p:transition spd="slow" advTm="178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1F9A17-47DF-46D5-9D21-B3F3FF0AEBA1}"/>
              </a:ext>
            </a:extLst>
          </p:cNvPr>
          <p:cNvSpPr>
            <a:spLocks noGrp="1"/>
          </p:cNvSpPr>
          <p:nvPr>
            <p:ph type="body" sz="quarter" idx="11"/>
          </p:nvPr>
        </p:nvSpPr>
        <p:spPr/>
        <p:txBody>
          <a:bodyPr/>
          <a:lstStyle/>
          <a:p>
            <a:r>
              <a:rPr lang="en-GB"/>
              <a:t>Financial support</a:t>
            </a:r>
          </a:p>
        </p:txBody>
      </p:sp>
      <p:sp>
        <p:nvSpPr>
          <p:cNvPr id="4" name="Arrow: Pentagon 3" descr="Fruit and leaflets for Exam Plus activities.">
            <a:extLst>
              <a:ext uri="{FF2B5EF4-FFF2-40B4-BE49-F238E27FC236}">
                <a16:creationId xmlns:a16="http://schemas.microsoft.com/office/drawing/2014/main" id="{AC0AB4D4-D80D-4ECE-BE12-AE44845BC0FF}"/>
              </a:ext>
            </a:extLst>
          </p:cNvPr>
          <p:cNvSpPr/>
          <p:nvPr/>
        </p:nvSpPr>
        <p:spPr>
          <a:xfrm>
            <a:off x="-379839" y="1791477"/>
            <a:ext cx="4755896" cy="4347862"/>
          </a:xfrm>
          <a:prstGeom prst="homePlate">
            <a:avLst>
              <a:gd name="adj" fmla="val 31622"/>
            </a:avLst>
          </a:prstGeom>
          <a:blipFill dpi="0" rotWithShape="1">
            <a:blip r:embed="rId5" cstate="print">
              <a:extLst>
                <a:ext uri="{28A0092B-C50C-407E-A947-70E740481C1C}">
                  <a14:useLocalDpi xmlns:a14="http://schemas.microsoft.com/office/drawing/2010/main" val="0"/>
                </a:ext>
              </a:extLst>
            </a:blip>
            <a:srcRect/>
            <a:stretch>
              <a:fillRect/>
            </a:stretch>
          </a:blip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Piggy Bank with solid fill">
            <a:extLst>
              <a:ext uri="{FF2B5EF4-FFF2-40B4-BE49-F238E27FC236}">
                <a16:creationId xmlns:a16="http://schemas.microsoft.com/office/drawing/2014/main" id="{36BC7611-529D-47DD-9416-B88639FA73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60168" y="3271407"/>
            <a:ext cx="914400" cy="914400"/>
          </a:xfrm>
          <a:prstGeom prst="rect">
            <a:avLst/>
          </a:prstGeom>
        </p:spPr>
      </p:pic>
      <p:pic>
        <p:nvPicPr>
          <p:cNvPr id="12" name="Graphic 11" descr="Money with solid fill">
            <a:extLst>
              <a:ext uri="{FF2B5EF4-FFF2-40B4-BE49-F238E27FC236}">
                <a16:creationId xmlns:a16="http://schemas.microsoft.com/office/drawing/2014/main" id="{21304BE4-9F29-4742-95A8-3DA739CBD8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11490" y="3273894"/>
            <a:ext cx="914400" cy="914400"/>
          </a:xfrm>
          <a:prstGeom prst="rect">
            <a:avLst/>
          </a:prstGeom>
        </p:spPr>
      </p:pic>
      <p:pic>
        <p:nvPicPr>
          <p:cNvPr id="14" name="Graphic 13" descr="Coins with solid fill">
            <a:extLst>
              <a:ext uri="{FF2B5EF4-FFF2-40B4-BE49-F238E27FC236}">
                <a16:creationId xmlns:a16="http://schemas.microsoft.com/office/drawing/2014/main" id="{67FD4575-0363-44DE-9BDA-4D9B56F101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0939" y="3295359"/>
            <a:ext cx="914400" cy="914400"/>
          </a:xfrm>
          <a:prstGeom prst="rect">
            <a:avLst/>
          </a:prstGeom>
        </p:spPr>
      </p:pic>
      <p:sp>
        <p:nvSpPr>
          <p:cNvPr id="22" name="TextBox 21">
            <a:extLst>
              <a:ext uri="{FF2B5EF4-FFF2-40B4-BE49-F238E27FC236}">
                <a16:creationId xmlns:a16="http://schemas.microsoft.com/office/drawing/2014/main" id="{4AF47088-8860-4865-B941-941E6BC549D1}"/>
              </a:ext>
            </a:extLst>
          </p:cNvPr>
          <p:cNvSpPr txBox="1"/>
          <p:nvPr/>
        </p:nvSpPr>
        <p:spPr>
          <a:xfrm>
            <a:off x="4376057" y="4203983"/>
            <a:ext cx="2705878" cy="369332"/>
          </a:xfrm>
          <a:prstGeom prst="rect">
            <a:avLst/>
          </a:prstGeom>
          <a:noFill/>
        </p:spPr>
        <p:txBody>
          <a:bodyPr wrap="square" lIns="91440" tIns="45720" rIns="91440" bIns="45720" rtlCol="0" anchor="t">
            <a:spAutoFit/>
          </a:bodyPr>
          <a:lstStyle/>
          <a:p>
            <a:pPr algn="ctr"/>
            <a:r>
              <a:rPr lang="en-GB"/>
              <a:t>Emergency loans</a:t>
            </a:r>
            <a:endParaRPr lang="en-GB">
              <a:cs typeface="Arial"/>
            </a:endParaRPr>
          </a:p>
        </p:txBody>
      </p:sp>
      <p:sp>
        <p:nvSpPr>
          <p:cNvPr id="24" name="TextBox 23">
            <a:extLst>
              <a:ext uri="{FF2B5EF4-FFF2-40B4-BE49-F238E27FC236}">
                <a16:creationId xmlns:a16="http://schemas.microsoft.com/office/drawing/2014/main" id="{215B8FC0-9BB1-4585-A753-707FD18A98BB}"/>
              </a:ext>
            </a:extLst>
          </p:cNvPr>
          <p:cNvSpPr txBox="1"/>
          <p:nvPr/>
        </p:nvSpPr>
        <p:spPr>
          <a:xfrm>
            <a:off x="6821023" y="4185807"/>
            <a:ext cx="2705878" cy="369332"/>
          </a:xfrm>
          <a:prstGeom prst="rect">
            <a:avLst/>
          </a:prstGeom>
          <a:noFill/>
        </p:spPr>
        <p:txBody>
          <a:bodyPr wrap="square" lIns="91440" tIns="45720" rIns="91440" bIns="45720" rtlCol="0" anchor="t">
            <a:spAutoFit/>
          </a:bodyPr>
          <a:lstStyle/>
          <a:p>
            <a:pPr algn="ctr"/>
            <a:r>
              <a:rPr lang="en-GB"/>
              <a:t>Hardship Fund</a:t>
            </a:r>
          </a:p>
        </p:txBody>
      </p:sp>
      <p:sp>
        <p:nvSpPr>
          <p:cNvPr id="30" name="TextBox 29">
            <a:extLst>
              <a:ext uri="{FF2B5EF4-FFF2-40B4-BE49-F238E27FC236}">
                <a16:creationId xmlns:a16="http://schemas.microsoft.com/office/drawing/2014/main" id="{BE12B95F-679E-4DFB-B01F-4CE33109986B}"/>
              </a:ext>
            </a:extLst>
          </p:cNvPr>
          <p:cNvSpPr txBox="1"/>
          <p:nvPr/>
        </p:nvSpPr>
        <p:spPr>
          <a:xfrm>
            <a:off x="9061997" y="4187137"/>
            <a:ext cx="2705878" cy="646331"/>
          </a:xfrm>
          <a:prstGeom prst="rect">
            <a:avLst/>
          </a:prstGeom>
          <a:noFill/>
        </p:spPr>
        <p:txBody>
          <a:bodyPr wrap="square" lIns="91440" tIns="45720" rIns="91440" bIns="45720" rtlCol="0" anchor="t">
            <a:spAutoFit/>
          </a:bodyPr>
          <a:lstStyle/>
          <a:p>
            <a:pPr algn="ctr"/>
            <a:r>
              <a:rPr lang="en-GB">
                <a:cs typeface="Arial"/>
              </a:rPr>
              <a:t>1-2-1 Financial Wellbeing Checks</a:t>
            </a:r>
          </a:p>
        </p:txBody>
      </p:sp>
      <p:pic>
        <p:nvPicPr>
          <p:cNvPr id="6" name="Audio 5">
            <a:hlinkClick r:id="" action="ppaction://media"/>
            <a:extLst>
              <a:ext uri="{FF2B5EF4-FFF2-40B4-BE49-F238E27FC236}">
                <a16:creationId xmlns:a16="http://schemas.microsoft.com/office/drawing/2014/main" id="{DAC2B7EF-4C84-3D60-51DE-9977874993A3}"/>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1692371"/>
      </p:ext>
    </p:extLst>
  </p:cSld>
  <p:clrMapOvr>
    <a:masterClrMapping/>
  </p:clrMapOvr>
  <p:transition spd="slow" advTm="395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FFB901-967C-4664-8575-83BBE1B2C510}"/>
              </a:ext>
            </a:extLst>
          </p:cNvPr>
          <p:cNvSpPr>
            <a:spLocks noGrp="1"/>
          </p:cNvSpPr>
          <p:nvPr>
            <p:ph type="body" sz="quarter" idx="11"/>
          </p:nvPr>
        </p:nvSpPr>
        <p:spPr/>
        <p:txBody>
          <a:bodyPr/>
          <a:lstStyle/>
          <a:p>
            <a:r>
              <a:rPr lang="en-GB" dirty="0"/>
              <a:t>UK Student Finance</a:t>
            </a:r>
          </a:p>
        </p:txBody>
      </p:sp>
      <p:sp>
        <p:nvSpPr>
          <p:cNvPr id="3" name="Content Placeholder 2">
            <a:extLst>
              <a:ext uri="{FF2B5EF4-FFF2-40B4-BE49-F238E27FC236}">
                <a16:creationId xmlns:a16="http://schemas.microsoft.com/office/drawing/2014/main" id="{B1A20A46-7879-4253-AC77-C714DD40D9B2}"/>
              </a:ext>
            </a:extLst>
          </p:cNvPr>
          <p:cNvSpPr>
            <a:spLocks noGrp="1"/>
          </p:cNvSpPr>
          <p:nvPr>
            <p:ph idx="12"/>
          </p:nvPr>
        </p:nvSpPr>
        <p:spPr>
          <a:xfrm>
            <a:off x="719667" y="1559480"/>
            <a:ext cx="10642016" cy="4653544"/>
          </a:xfrm>
        </p:spPr>
        <p:txBody>
          <a:bodyPr vert="horz" lIns="91440" tIns="45720" rIns="91440" bIns="45720" rtlCol="0" anchor="t">
            <a:normAutofit lnSpcReduction="10000"/>
          </a:bodyPr>
          <a:lstStyle/>
          <a:p>
            <a:pPr marL="0" indent="0">
              <a:buNone/>
            </a:pPr>
            <a:endParaRPr lang="en-GB" dirty="0"/>
          </a:p>
          <a:p>
            <a:pPr marL="0" indent="0">
              <a:buNone/>
            </a:pPr>
            <a:r>
              <a:rPr lang="en-GB" sz="2750" dirty="0">
                <a:latin typeface="Arial"/>
                <a:cs typeface="Arial"/>
              </a:rPr>
              <a:t>If you haven’t already and are eligible, submit your application for Student Finance as soon as possible.</a:t>
            </a:r>
          </a:p>
          <a:p>
            <a:pPr marL="227965" indent="-227965"/>
            <a:endParaRPr lang="en-GB" dirty="0">
              <a:cs typeface="Arial" panose="020B0604020202020204" pitchFamily="34" charset="0"/>
            </a:endParaRPr>
          </a:p>
          <a:p>
            <a:pPr marL="0" indent="0">
              <a:buNone/>
            </a:pPr>
            <a:r>
              <a:rPr lang="en-GB" dirty="0"/>
              <a:t>It can take up to </a:t>
            </a:r>
            <a:r>
              <a:rPr lang="en-GB" b="1" dirty="0"/>
              <a:t>6-8 weeks </a:t>
            </a:r>
            <a:r>
              <a:rPr lang="en-GB" dirty="0"/>
              <a:t>for Student Finance to process your application.</a:t>
            </a:r>
          </a:p>
          <a:p>
            <a:pPr marL="227965" indent="-227965"/>
            <a:endParaRPr lang="en-GB" dirty="0">
              <a:cs typeface="Arial" panose="020B0604020202020204" pitchFamily="34" charset="0"/>
            </a:endParaRPr>
          </a:p>
          <a:p>
            <a:pPr marL="0" indent="0">
              <a:buNone/>
            </a:pPr>
            <a:r>
              <a:rPr lang="en-GB" dirty="0"/>
              <a:t>Check your Student Finance portal regularly </a:t>
            </a:r>
          </a:p>
          <a:p>
            <a:pPr marL="0" indent="0">
              <a:buNone/>
            </a:pPr>
            <a:r>
              <a:rPr lang="en-GB" dirty="0"/>
              <a:t>for updates, especially if you’ve not heard from</a:t>
            </a:r>
          </a:p>
          <a:p>
            <a:pPr marL="0" indent="0">
              <a:buNone/>
            </a:pPr>
            <a:r>
              <a:rPr lang="en-GB" dirty="0"/>
              <a:t>them in a while.</a:t>
            </a:r>
          </a:p>
        </p:txBody>
      </p:sp>
      <p:pic>
        <p:nvPicPr>
          <p:cNvPr id="7" name="Picture 6" descr="A qr code on a white background&#10;&#10;Description automatically generated">
            <a:extLst>
              <a:ext uri="{FF2B5EF4-FFF2-40B4-BE49-F238E27FC236}">
                <a16:creationId xmlns:a16="http://schemas.microsoft.com/office/drawing/2014/main" id="{552C7423-ADC7-4CF8-2BAC-D2B99616F027}"/>
              </a:ext>
            </a:extLst>
          </p:cNvPr>
          <p:cNvPicPr>
            <a:picLocks noChangeAspect="1"/>
          </p:cNvPicPr>
          <p:nvPr/>
        </p:nvPicPr>
        <p:blipFill>
          <a:blip r:embed="rId5"/>
          <a:stretch>
            <a:fillRect/>
          </a:stretch>
        </p:blipFill>
        <p:spPr>
          <a:xfrm>
            <a:off x="8696831" y="3721901"/>
            <a:ext cx="2857500" cy="2857500"/>
          </a:xfrm>
          <a:prstGeom prst="rect">
            <a:avLst/>
          </a:prstGeom>
        </p:spPr>
      </p:pic>
      <p:pic>
        <p:nvPicPr>
          <p:cNvPr id="16" name="Audio 15">
            <a:hlinkClick r:id="" action="ppaction://media"/>
            <a:extLst>
              <a:ext uri="{FF2B5EF4-FFF2-40B4-BE49-F238E27FC236}">
                <a16:creationId xmlns:a16="http://schemas.microsoft.com/office/drawing/2014/main" id="{70647FEA-7ED2-B435-85A0-BFDCF520C2F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84472117"/>
      </p:ext>
    </p:extLst>
  </p:cSld>
  <p:clrMapOvr>
    <a:masterClrMapping/>
  </p:clrMapOvr>
  <mc:AlternateContent xmlns:mc="http://schemas.openxmlformats.org/markup-compatibility/2006" xmlns:p14="http://schemas.microsoft.com/office/powerpoint/2010/main">
    <mc:Choice Requires="p14">
      <p:transition spd="slow" p14:dur="1300" advTm="34128">
        <p14:pan dir="u"/>
      </p:transition>
    </mc:Choice>
    <mc:Fallback xmlns="">
      <p:transition spd="slow" advTm="341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E0F04D-ECF2-2943-B74D-4D0ECE4515AC}"/>
              </a:ext>
            </a:extLst>
          </p:cNvPr>
          <p:cNvSpPr>
            <a:spLocks noGrp="1"/>
          </p:cNvSpPr>
          <p:nvPr>
            <p:ph type="body" sz="quarter" idx="10"/>
          </p:nvPr>
        </p:nvSpPr>
        <p:spPr>
          <a:xfrm>
            <a:off x="726324" y="644976"/>
            <a:ext cx="8707558" cy="735022"/>
          </a:xfrm>
        </p:spPr>
        <p:txBody>
          <a:bodyPr/>
          <a:lstStyle/>
          <a:p>
            <a:r>
              <a:rPr lang="en-US" sz="4800" err="1"/>
              <a:t>Blackbullion</a:t>
            </a:r>
            <a:r>
              <a:rPr lang="en-US" sz="4800"/>
              <a:t> learning platform</a:t>
            </a:r>
          </a:p>
        </p:txBody>
      </p:sp>
      <p:sp>
        <p:nvSpPr>
          <p:cNvPr id="8" name="TextBox 7">
            <a:extLst>
              <a:ext uri="{FF2B5EF4-FFF2-40B4-BE49-F238E27FC236}">
                <a16:creationId xmlns:a16="http://schemas.microsoft.com/office/drawing/2014/main" id="{14FF4A62-6D1F-455C-99EB-8111F4C7CF35}"/>
              </a:ext>
            </a:extLst>
          </p:cNvPr>
          <p:cNvSpPr txBox="1"/>
          <p:nvPr/>
        </p:nvSpPr>
        <p:spPr>
          <a:xfrm>
            <a:off x="8100367" y="6281973"/>
            <a:ext cx="4040155" cy="461665"/>
          </a:xfrm>
          <a:prstGeom prst="rect">
            <a:avLst/>
          </a:prstGeom>
          <a:noFill/>
        </p:spPr>
        <p:txBody>
          <a:bodyPr wrap="square" rtlCol="0">
            <a:spAutoFit/>
          </a:bodyPr>
          <a:lstStyle/>
          <a:p>
            <a:pPr algn="r"/>
            <a:r>
              <a:rPr lang="en-GB" sz="2400">
                <a:solidFill>
                  <a:schemeClr val="accent1">
                    <a:lumMod val="60000"/>
                    <a:lumOff val="40000"/>
                  </a:schemeClr>
                </a:solidFill>
                <a:hlinkClick r:id="rId5">
                  <a:extLst>
                    <a:ext uri="{A12FA001-AC4F-418D-AE19-62706E023703}">
                      <ahyp:hlinkClr xmlns:ahyp="http://schemas.microsoft.com/office/drawing/2018/hyperlinkcolor" val="tx"/>
                    </a:ext>
                  </a:extLst>
                </a:hlinkClick>
              </a:rPr>
              <a:t>www.blackbullion.com</a:t>
            </a:r>
            <a:endParaRPr lang="en-GB" sz="2400">
              <a:solidFill>
                <a:schemeClr val="accent1">
                  <a:lumMod val="60000"/>
                  <a:lumOff val="40000"/>
                </a:schemeClr>
              </a:solidFill>
            </a:endParaRPr>
          </a:p>
        </p:txBody>
      </p:sp>
      <p:pic>
        <p:nvPicPr>
          <p:cNvPr id="12" name="Picture 2" descr="Free vector graphics of Macbook">
            <a:extLst>
              <a:ext uri="{FF2B5EF4-FFF2-40B4-BE49-F238E27FC236}">
                <a16:creationId xmlns:a16="http://schemas.microsoft.com/office/drawing/2014/main" id="{DC30CB03-9A62-4CDC-9F0C-712184F0A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000" y="1628402"/>
            <a:ext cx="9097999" cy="45064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C06FFE9-C394-4788-B428-2A0996C821C9}"/>
              </a:ext>
            </a:extLst>
          </p:cNvPr>
          <p:cNvPicPr>
            <a:picLocks noChangeAspect="1"/>
          </p:cNvPicPr>
          <p:nvPr/>
        </p:nvPicPr>
        <p:blipFill rotWithShape="1">
          <a:blip r:embed="rId7"/>
          <a:srcRect l="8657" t="12223" r="10035" b="5166"/>
          <a:stretch/>
        </p:blipFill>
        <p:spPr>
          <a:xfrm>
            <a:off x="2852057" y="1877921"/>
            <a:ext cx="6487886" cy="3739108"/>
          </a:xfrm>
          <a:prstGeom prst="rect">
            <a:avLst/>
          </a:prstGeom>
        </p:spPr>
      </p:pic>
      <p:pic>
        <p:nvPicPr>
          <p:cNvPr id="11" name="Audio 10">
            <a:hlinkClick r:id="" action="ppaction://media"/>
            <a:extLst>
              <a:ext uri="{FF2B5EF4-FFF2-40B4-BE49-F238E27FC236}">
                <a16:creationId xmlns:a16="http://schemas.microsoft.com/office/drawing/2014/main" id="{4987F5A0-5C1F-67FD-8C1D-3088D947CA0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7283178"/>
      </p:ext>
    </p:extLst>
  </p:cSld>
  <p:clrMapOvr>
    <a:masterClrMapping/>
  </p:clrMapOvr>
  <mc:AlternateContent xmlns:mc="http://schemas.openxmlformats.org/markup-compatibility/2006" xmlns:p14="http://schemas.microsoft.com/office/powerpoint/2010/main">
    <mc:Choice Requires="p14">
      <p:transition spd="slow" p14:dur="1300" advTm="23362">
        <p14:pan dir="u"/>
      </p:transition>
    </mc:Choice>
    <mc:Fallback xmlns="">
      <p:transition spd="slow" advTm="233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B909F5-6C3C-4C49-844B-842BFAE5AF8C}"/>
              </a:ext>
            </a:extLst>
          </p:cNvPr>
          <p:cNvSpPr>
            <a:spLocks noGrp="1"/>
          </p:cNvSpPr>
          <p:nvPr>
            <p:ph type="body" sz="quarter" idx="11"/>
          </p:nvPr>
        </p:nvSpPr>
        <p:spPr/>
        <p:txBody>
          <a:bodyPr vert="horz" lIns="0" tIns="0" rIns="0" bIns="0" rtlCol="0" anchor="t">
            <a:noAutofit/>
          </a:bodyPr>
          <a:lstStyle/>
          <a:p>
            <a:r>
              <a:rPr lang="en-GB" sz="5300">
                <a:latin typeface="Palatino Linotype"/>
              </a:rPr>
              <a:t>Tips from current students</a:t>
            </a:r>
          </a:p>
        </p:txBody>
      </p:sp>
      <p:sp>
        <p:nvSpPr>
          <p:cNvPr id="3" name="Content Placeholder 2">
            <a:extLst>
              <a:ext uri="{FF2B5EF4-FFF2-40B4-BE49-F238E27FC236}">
                <a16:creationId xmlns:a16="http://schemas.microsoft.com/office/drawing/2014/main" id="{F4BEA27B-AD36-45C0-A942-74764DFBC238}"/>
              </a:ext>
            </a:extLst>
          </p:cNvPr>
          <p:cNvSpPr>
            <a:spLocks noGrp="1"/>
          </p:cNvSpPr>
          <p:nvPr>
            <p:ph idx="12"/>
          </p:nvPr>
        </p:nvSpPr>
        <p:spPr>
          <a:xfrm>
            <a:off x="1767127" y="2136197"/>
            <a:ext cx="9518728" cy="860756"/>
          </a:xfrm>
        </p:spPr>
        <p:txBody>
          <a:bodyPr vert="horz" lIns="91440" tIns="45720" rIns="91440" bIns="45720" rtlCol="0" anchor="t">
            <a:normAutofit/>
          </a:bodyPr>
          <a:lstStyle/>
          <a:p>
            <a:pPr marL="0" indent="0">
              <a:buNone/>
            </a:pPr>
            <a:r>
              <a:rPr lang="en-GB" sz="2400" i="1">
                <a:latin typeface="Arial"/>
                <a:cs typeface="Arial"/>
              </a:rPr>
              <a:t>"Make sure you have something to eat before you go food shopping so you're less likely to buy snacks while you're there"</a:t>
            </a:r>
            <a:endParaRPr lang="en-GB" sz="2400" i="1">
              <a:cs typeface="Arial" panose="020B0604020202020204" pitchFamily="34" charset="0"/>
            </a:endParaRPr>
          </a:p>
        </p:txBody>
      </p:sp>
      <p:sp>
        <p:nvSpPr>
          <p:cNvPr id="6" name="Content Placeholder 2">
            <a:extLst>
              <a:ext uri="{FF2B5EF4-FFF2-40B4-BE49-F238E27FC236}">
                <a16:creationId xmlns:a16="http://schemas.microsoft.com/office/drawing/2014/main" id="{BF14044B-8ED4-40F3-9126-E2046E001206}"/>
              </a:ext>
            </a:extLst>
          </p:cNvPr>
          <p:cNvSpPr txBox="1">
            <a:spLocks/>
          </p:cNvSpPr>
          <p:nvPr/>
        </p:nvSpPr>
        <p:spPr>
          <a:xfrm>
            <a:off x="1770883" y="3863613"/>
            <a:ext cx="8078209" cy="661328"/>
          </a:xfrm>
          <a:prstGeom prst="rect">
            <a:avLst/>
          </a:prstGeom>
        </p:spPr>
        <p:txBody>
          <a:bodyPr vert="horz" lIns="91440" tIns="45720" rIns="91440" bIns="45720" rtlCol="0" anchor="t">
            <a:normAutofit/>
          </a:bodyPr>
          <a:lstStyle>
            <a:lvl1pPr marL="228526" indent="-228526" algn="l" defTabSz="914103" rtl="0" eaLnBrk="1" latinLnBrk="0" hangingPunct="1">
              <a:lnSpc>
                <a:spcPct val="90000"/>
              </a:lnSpc>
              <a:spcBef>
                <a:spcPts val="1000"/>
              </a:spcBef>
              <a:buFont typeface="Arial" panose="020B0604020202020204" pitchFamily="34" charset="0"/>
              <a:buChar char="•"/>
              <a:defRPr sz="2799" b="0" i="0" kern="1200" baseline="0">
                <a:solidFill>
                  <a:srgbClr val="271E3D"/>
                </a:solidFill>
                <a:latin typeface="Arial" panose="020B0604020202020204" pitchFamily="34" charset="0"/>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Arial" panose="020B0604020202020204" pitchFamily="34" charset="0"/>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Arial" panose="020B0604020202020204" pitchFamily="34" charset="0"/>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GB" sz="2400" i="1">
                <a:latin typeface="Arial"/>
                <a:cs typeface="Arial"/>
              </a:rPr>
              <a:t>"Make a shopping list so that you only buy what you need"</a:t>
            </a:r>
            <a:endParaRPr lang="en-GB" sz="2400" i="1">
              <a:cs typeface="Arial" panose="020B0604020202020204" pitchFamily="34" charset="0"/>
            </a:endParaRPr>
          </a:p>
        </p:txBody>
      </p:sp>
      <p:sp>
        <p:nvSpPr>
          <p:cNvPr id="7" name="Content Placeholder 2">
            <a:extLst>
              <a:ext uri="{FF2B5EF4-FFF2-40B4-BE49-F238E27FC236}">
                <a16:creationId xmlns:a16="http://schemas.microsoft.com/office/drawing/2014/main" id="{7E9DE253-D392-4FD0-8FA0-5EFF4AF6503F}"/>
              </a:ext>
            </a:extLst>
          </p:cNvPr>
          <p:cNvSpPr txBox="1">
            <a:spLocks/>
          </p:cNvSpPr>
          <p:nvPr/>
        </p:nvSpPr>
        <p:spPr>
          <a:xfrm>
            <a:off x="1771115" y="5278392"/>
            <a:ext cx="9625398" cy="526831"/>
          </a:xfrm>
          <a:prstGeom prst="rect">
            <a:avLst/>
          </a:prstGeom>
        </p:spPr>
        <p:txBody>
          <a:bodyPr vert="horz" lIns="91440" tIns="45720" rIns="91440" bIns="45720" rtlCol="0" anchor="t">
            <a:noAutofit/>
          </a:bodyPr>
          <a:lstStyle>
            <a:lvl1pPr marL="228526" indent="-228526" algn="l" defTabSz="914103" rtl="0" eaLnBrk="1" latinLnBrk="0" hangingPunct="1">
              <a:lnSpc>
                <a:spcPct val="90000"/>
              </a:lnSpc>
              <a:spcBef>
                <a:spcPts val="1000"/>
              </a:spcBef>
              <a:buFont typeface="Arial" panose="020B0604020202020204" pitchFamily="34" charset="0"/>
              <a:buChar char="•"/>
              <a:defRPr sz="2799" b="0" i="0" kern="1200" baseline="0">
                <a:solidFill>
                  <a:srgbClr val="271E3D"/>
                </a:solidFill>
                <a:latin typeface="Arial" panose="020B0604020202020204" pitchFamily="34" charset="0"/>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Arial" panose="020B0604020202020204" pitchFamily="34" charset="0"/>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Arial" panose="020B0604020202020204" pitchFamily="34" charset="0"/>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GB" sz="2400" i="1">
                <a:latin typeface="Arial"/>
                <a:cs typeface="Arial"/>
              </a:rPr>
              <a:t>"Buy own brand food – it tastes the same and is usually loads cheaper"</a:t>
            </a:r>
            <a:endParaRPr lang="en-GB" sz="2400" i="1">
              <a:cs typeface="Arial" panose="020B0604020202020204" pitchFamily="34" charset="0"/>
            </a:endParaRPr>
          </a:p>
        </p:txBody>
      </p:sp>
      <p:pic>
        <p:nvPicPr>
          <p:cNvPr id="8" name="Graphic 8" descr="User with solid fill">
            <a:extLst>
              <a:ext uri="{FF2B5EF4-FFF2-40B4-BE49-F238E27FC236}">
                <a16:creationId xmlns:a16="http://schemas.microsoft.com/office/drawing/2014/main" id="{8667C5CE-AFA2-46C9-AABD-A9B0573920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857" y="2008516"/>
            <a:ext cx="914400" cy="914400"/>
          </a:xfrm>
          <a:prstGeom prst="rect">
            <a:avLst/>
          </a:prstGeom>
        </p:spPr>
      </p:pic>
      <p:pic>
        <p:nvPicPr>
          <p:cNvPr id="9" name="Graphic 8" descr="User with solid fill">
            <a:extLst>
              <a:ext uri="{FF2B5EF4-FFF2-40B4-BE49-F238E27FC236}">
                <a16:creationId xmlns:a16="http://schemas.microsoft.com/office/drawing/2014/main" id="{61D3E7F8-2B70-44B8-AB68-CE82391F64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856" y="5125156"/>
            <a:ext cx="914400" cy="914400"/>
          </a:xfrm>
          <a:prstGeom prst="rect">
            <a:avLst/>
          </a:prstGeom>
        </p:spPr>
      </p:pic>
      <p:pic>
        <p:nvPicPr>
          <p:cNvPr id="11" name="Graphic 8" descr="User with solid fill">
            <a:extLst>
              <a:ext uri="{FF2B5EF4-FFF2-40B4-BE49-F238E27FC236}">
                <a16:creationId xmlns:a16="http://schemas.microsoft.com/office/drawing/2014/main" id="{34938359-0926-4375-9CB0-27E08AB2FE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161" y="3567069"/>
            <a:ext cx="914400" cy="914400"/>
          </a:xfrm>
          <a:prstGeom prst="rect">
            <a:avLst/>
          </a:prstGeom>
        </p:spPr>
      </p:pic>
      <p:pic>
        <p:nvPicPr>
          <p:cNvPr id="10" name="Audio 9">
            <a:hlinkClick r:id="" action="ppaction://media"/>
            <a:extLst>
              <a:ext uri="{FF2B5EF4-FFF2-40B4-BE49-F238E27FC236}">
                <a16:creationId xmlns:a16="http://schemas.microsoft.com/office/drawing/2014/main" id="{ECFD5C0E-75E8-099A-F8D9-6F784646577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408391"/>
      </p:ext>
    </p:extLst>
  </p:cSld>
  <p:clrMapOvr>
    <a:masterClrMapping/>
  </p:clrMapOvr>
  <mc:AlternateContent xmlns:mc="http://schemas.openxmlformats.org/markup-compatibility/2006" xmlns:p14="http://schemas.microsoft.com/office/powerpoint/2010/main">
    <mc:Choice Requires="p14">
      <p:transition spd="slow" p14:dur="1300" advTm="7104">
        <p14:pan dir="u"/>
      </p:transition>
    </mc:Choice>
    <mc:Fallback xmlns="">
      <p:transition spd="slow" advTm="71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B909F5-6C3C-4C49-844B-842BFAE5AF8C}"/>
              </a:ext>
            </a:extLst>
          </p:cNvPr>
          <p:cNvSpPr>
            <a:spLocks noGrp="1"/>
          </p:cNvSpPr>
          <p:nvPr>
            <p:ph type="body" sz="quarter" idx="11"/>
          </p:nvPr>
        </p:nvSpPr>
        <p:spPr/>
        <p:txBody>
          <a:bodyPr vert="horz" lIns="0" tIns="0" rIns="0" bIns="0" rtlCol="0" anchor="t">
            <a:noAutofit/>
          </a:bodyPr>
          <a:lstStyle/>
          <a:p>
            <a:r>
              <a:rPr lang="en-GB" sz="5300">
                <a:latin typeface="Palatino Linotype"/>
              </a:rPr>
              <a:t>Tips from current students</a:t>
            </a:r>
          </a:p>
        </p:txBody>
      </p:sp>
      <p:sp>
        <p:nvSpPr>
          <p:cNvPr id="3" name="Content Placeholder 2">
            <a:extLst>
              <a:ext uri="{FF2B5EF4-FFF2-40B4-BE49-F238E27FC236}">
                <a16:creationId xmlns:a16="http://schemas.microsoft.com/office/drawing/2014/main" id="{F4BEA27B-AD36-45C0-A942-74764DFBC238}"/>
              </a:ext>
            </a:extLst>
          </p:cNvPr>
          <p:cNvSpPr>
            <a:spLocks noGrp="1"/>
          </p:cNvSpPr>
          <p:nvPr>
            <p:ph idx="12"/>
          </p:nvPr>
        </p:nvSpPr>
        <p:spPr>
          <a:xfrm>
            <a:off x="1767127" y="2006801"/>
            <a:ext cx="9518728" cy="1133925"/>
          </a:xfrm>
        </p:spPr>
        <p:txBody>
          <a:bodyPr vert="horz" lIns="91440" tIns="45720" rIns="91440" bIns="45720" rtlCol="0" anchor="t">
            <a:normAutofit/>
          </a:bodyPr>
          <a:lstStyle/>
          <a:p>
            <a:pPr marL="0" indent="0">
              <a:buNone/>
            </a:pPr>
            <a:r>
              <a:rPr lang="en-GB" sz="2400" i="1">
                <a:latin typeface="Arial"/>
                <a:cs typeface="Arial"/>
              </a:rPr>
              <a:t>"Buy clothes from affordable shops because they look just as good as designer clothes. And set yourself a limit when you go clothes shopping"</a:t>
            </a:r>
            <a:endParaRPr lang="en-GB" sz="2400" i="1">
              <a:cs typeface="Arial" panose="020B0604020202020204" pitchFamily="34" charset="0"/>
            </a:endParaRPr>
          </a:p>
        </p:txBody>
      </p:sp>
      <p:sp>
        <p:nvSpPr>
          <p:cNvPr id="6" name="Content Placeholder 2">
            <a:extLst>
              <a:ext uri="{FF2B5EF4-FFF2-40B4-BE49-F238E27FC236}">
                <a16:creationId xmlns:a16="http://schemas.microsoft.com/office/drawing/2014/main" id="{BF14044B-8ED4-40F3-9126-E2046E001206}"/>
              </a:ext>
            </a:extLst>
          </p:cNvPr>
          <p:cNvSpPr txBox="1">
            <a:spLocks/>
          </p:cNvSpPr>
          <p:nvPr/>
        </p:nvSpPr>
        <p:spPr>
          <a:xfrm>
            <a:off x="1770883" y="3740710"/>
            <a:ext cx="9442434" cy="661328"/>
          </a:xfrm>
          <a:prstGeom prst="rect">
            <a:avLst/>
          </a:prstGeom>
        </p:spPr>
        <p:txBody>
          <a:bodyPr vert="horz" lIns="91440" tIns="45720" rIns="91440" bIns="45720" rtlCol="0" anchor="t">
            <a:noAutofit/>
          </a:bodyPr>
          <a:lstStyle>
            <a:lvl1pPr marL="228526" indent="-228526" algn="l" defTabSz="914103" rtl="0" eaLnBrk="1" latinLnBrk="0" hangingPunct="1">
              <a:lnSpc>
                <a:spcPct val="90000"/>
              </a:lnSpc>
              <a:spcBef>
                <a:spcPts val="1000"/>
              </a:spcBef>
              <a:buFont typeface="Arial" panose="020B0604020202020204" pitchFamily="34" charset="0"/>
              <a:buChar char="•"/>
              <a:defRPr sz="2799" b="0" i="0" kern="1200" baseline="0">
                <a:solidFill>
                  <a:srgbClr val="271E3D"/>
                </a:solidFill>
                <a:latin typeface="Arial" panose="020B0604020202020204" pitchFamily="34" charset="0"/>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Arial" panose="020B0604020202020204" pitchFamily="34" charset="0"/>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Arial" panose="020B0604020202020204" pitchFamily="34" charset="0"/>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GB" sz="2400" i="1">
                <a:latin typeface="Arial"/>
                <a:cs typeface="Arial"/>
              </a:rPr>
              <a:t>"Sell your old stuff on sites like Vinted or eBay rather than having loads of clothes, phones or games you don't use anymore"</a:t>
            </a:r>
            <a:endParaRPr lang="en-GB" sz="2400" i="1">
              <a:cs typeface="Arial" panose="020B0604020202020204" pitchFamily="34" charset="0"/>
            </a:endParaRPr>
          </a:p>
        </p:txBody>
      </p:sp>
      <p:sp>
        <p:nvSpPr>
          <p:cNvPr id="7" name="Content Placeholder 2">
            <a:extLst>
              <a:ext uri="{FF2B5EF4-FFF2-40B4-BE49-F238E27FC236}">
                <a16:creationId xmlns:a16="http://schemas.microsoft.com/office/drawing/2014/main" id="{7E9DE253-D392-4FD0-8FA0-5EFF4AF6503F}"/>
              </a:ext>
            </a:extLst>
          </p:cNvPr>
          <p:cNvSpPr txBox="1">
            <a:spLocks/>
          </p:cNvSpPr>
          <p:nvPr/>
        </p:nvSpPr>
        <p:spPr>
          <a:xfrm>
            <a:off x="1771115" y="5436543"/>
            <a:ext cx="9625398" cy="526831"/>
          </a:xfrm>
          <a:prstGeom prst="rect">
            <a:avLst/>
          </a:prstGeom>
        </p:spPr>
        <p:txBody>
          <a:bodyPr vert="horz" lIns="91440" tIns="45720" rIns="91440" bIns="45720" rtlCol="0" anchor="t">
            <a:noAutofit/>
          </a:bodyPr>
          <a:lstStyle>
            <a:lvl1pPr marL="228526" indent="-228526" algn="l" defTabSz="914103" rtl="0" eaLnBrk="1" latinLnBrk="0" hangingPunct="1">
              <a:lnSpc>
                <a:spcPct val="90000"/>
              </a:lnSpc>
              <a:spcBef>
                <a:spcPts val="1000"/>
              </a:spcBef>
              <a:buFont typeface="Arial" panose="020B0604020202020204" pitchFamily="34" charset="0"/>
              <a:buChar char="•"/>
              <a:defRPr sz="2799" b="0" i="0" kern="1200" baseline="0">
                <a:solidFill>
                  <a:srgbClr val="271E3D"/>
                </a:solidFill>
                <a:latin typeface="Arial" panose="020B0604020202020204" pitchFamily="34" charset="0"/>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Arial" panose="020B0604020202020204" pitchFamily="34" charset="0"/>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Arial" panose="020B0604020202020204" pitchFamily="34" charset="0"/>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GB" sz="2400" i="1">
                <a:latin typeface="Arial"/>
                <a:cs typeface="Arial"/>
              </a:rPr>
              <a:t>"Buy second-hand games and consoles instead of buy brand new"</a:t>
            </a:r>
            <a:endParaRPr lang="en-GB" sz="2400" i="1">
              <a:cs typeface="Arial" panose="020B0604020202020204" pitchFamily="34" charset="0"/>
            </a:endParaRPr>
          </a:p>
        </p:txBody>
      </p:sp>
      <p:pic>
        <p:nvPicPr>
          <p:cNvPr id="8" name="Graphic 8" descr="User with solid fill">
            <a:extLst>
              <a:ext uri="{FF2B5EF4-FFF2-40B4-BE49-F238E27FC236}">
                <a16:creationId xmlns:a16="http://schemas.microsoft.com/office/drawing/2014/main" id="{8667C5CE-AFA2-46C9-AABD-A9B0573920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857" y="2008516"/>
            <a:ext cx="914400" cy="914400"/>
          </a:xfrm>
          <a:prstGeom prst="rect">
            <a:avLst/>
          </a:prstGeom>
        </p:spPr>
      </p:pic>
      <p:pic>
        <p:nvPicPr>
          <p:cNvPr id="9" name="Graphic 8" descr="User with solid fill">
            <a:extLst>
              <a:ext uri="{FF2B5EF4-FFF2-40B4-BE49-F238E27FC236}">
                <a16:creationId xmlns:a16="http://schemas.microsoft.com/office/drawing/2014/main" id="{61D3E7F8-2B70-44B8-AB68-CE82391F64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856" y="5125156"/>
            <a:ext cx="914400" cy="914400"/>
          </a:xfrm>
          <a:prstGeom prst="rect">
            <a:avLst/>
          </a:prstGeom>
        </p:spPr>
      </p:pic>
      <p:pic>
        <p:nvPicPr>
          <p:cNvPr id="11" name="Graphic 8" descr="User with solid fill">
            <a:extLst>
              <a:ext uri="{FF2B5EF4-FFF2-40B4-BE49-F238E27FC236}">
                <a16:creationId xmlns:a16="http://schemas.microsoft.com/office/drawing/2014/main" id="{34938359-0926-4375-9CB0-27E08AB2FE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161" y="3567069"/>
            <a:ext cx="914400" cy="914400"/>
          </a:xfrm>
          <a:prstGeom prst="rect">
            <a:avLst/>
          </a:prstGeom>
        </p:spPr>
      </p:pic>
      <p:pic>
        <p:nvPicPr>
          <p:cNvPr id="10" name="Audio 9">
            <a:hlinkClick r:id="" action="ppaction://media"/>
            <a:extLst>
              <a:ext uri="{FF2B5EF4-FFF2-40B4-BE49-F238E27FC236}">
                <a16:creationId xmlns:a16="http://schemas.microsoft.com/office/drawing/2014/main" id="{0C37E5C5-AEA6-1D25-3EA9-0BCDBB83944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2720460"/>
      </p:ext>
    </p:extLst>
  </p:cSld>
  <p:clrMapOvr>
    <a:masterClrMapping/>
  </p:clrMapOvr>
  <mc:AlternateContent xmlns:mc="http://schemas.openxmlformats.org/markup-compatibility/2006" xmlns:p14="http://schemas.microsoft.com/office/powerpoint/2010/main">
    <mc:Choice Requires="p14">
      <p:transition spd="slow" p14:dur="1300" advTm="5501">
        <p14:pan dir="u"/>
      </p:transition>
    </mc:Choice>
    <mc:Fallback xmlns="">
      <p:transition spd="slow" advTm="5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B909F5-6C3C-4C49-844B-842BFAE5AF8C}"/>
              </a:ext>
            </a:extLst>
          </p:cNvPr>
          <p:cNvSpPr>
            <a:spLocks noGrp="1"/>
          </p:cNvSpPr>
          <p:nvPr>
            <p:ph type="body" sz="quarter" idx="11"/>
          </p:nvPr>
        </p:nvSpPr>
        <p:spPr/>
        <p:txBody>
          <a:bodyPr vert="horz" lIns="0" tIns="0" rIns="0" bIns="0" rtlCol="0" anchor="t">
            <a:noAutofit/>
          </a:bodyPr>
          <a:lstStyle/>
          <a:p>
            <a:r>
              <a:rPr lang="en-GB" sz="5300">
                <a:latin typeface="Palatino Linotype"/>
              </a:rPr>
              <a:t>Tips from current students</a:t>
            </a:r>
          </a:p>
        </p:txBody>
      </p:sp>
      <p:sp>
        <p:nvSpPr>
          <p:cNvPr id="3" name="Content Placeholder 2">
            <a:extLst>
              <a:ext uri="{FF2B5EF4-FFF2-40B4-BE49-F238E27FC236}">
                <a16:creationId xmlns:a16="http://schemas.microsoft.com/office/drawing/2014/main" id="{F4BEA27B-AD36-45C0-A942-74764DFBC238}"/>
              </a:ext>
            </a:extLst>
          </p:cNvPr>
          <p:cNvSpPr>
            <a:spLocks noGrp="1"/>
          </p:cNvSpPr>
          <p:nvPr>
            <p:ph idx="12"/>
          </p:nvPr>
        </p:nvSpPr>
        <p:spPr>
          <a:xfrm>
            <a:off x="1767127" y="2136197"/>
            <a:ext cx="9518728" cy="860756"/>
          </a:xfrm>
        </p:spPr>
        <p:txBody>
          <a:bodyPr vert="horz" lIns="91440" tIns="45720" rIns="91440" bIns="45720" rtlCol="0" anchor="t">
            <a:normAutofit/>
          </a:bodyPr>
          <a:lstStyle/>
          <a:p>
            <a:pPr marL="0" indent="0">
              <a:buNone/>
            </a:pPr>
            <a:r>
              <a:rPr lang="en-GB" sz="2400" i="1">
                <a:latin typeface="Arial"/>
                <a:cs typeface="Arial"/>
              </a:rPr>
              <a:t>"Buy a travel mug so you can make coffee at home rather than buying one everyday from a coffee shop"</a:t>
            </a:r>
            <a:endParaRPr lang="en-GB" sz="2400" i="1">
              <a:cs typeface="Arial" panose="020B0604020202020204" pitchFamily="34" charset="0"/>
            </a:endParaRPr>
          </a:p>
        </p:txBody>
      </p:sp>
      <p:sp>
        <p:nvSpPr>
          <p:cNvPr id="6" name="Content Placeholder 2">
            <a:extLst>
              <a:ext uri="{FF2B5EF4-FFF2-40B4-BE49-F238E27FC236}">
                <a16:creationId xmlns:a16="http://schemas.microsoft.com/office/drawing/2014/main" id="{BF14044B-8ED4-40F3-9126-E2046E001206}"/>
              </a:ext>
            </a:extLst>
          </p:cNvPr>
          <p:cNvSpPr txBox="1">
            <a:spLocks/>
          </p:cNvSpPr>
          <p:nvPr/>
        </p:nvSpPr>
        <p:spPr>
          <a:xfrm>
            <a:off x="1770883" y="3740710"/>
            <a:ext cx="9442434" cy="661328"/>
          </a:xfrm>
          <a:prstGeom prst="rect">
            <a:avLst/>
          </a:prstGeom>
        </p:spPr>
        <p:txBody>
          <a:bodyPr vert="horz" lIns="91440" tIns="45720" rIns="91440" bIns="45720" rtlCol="0" anchor="t">
            <a:noAutofit/>
          </a:bodyPr>
          <a:lstStyle>
            <a:lvl1pPr marL="228526" indent="-228526" algn="l" defTabSz="914103" rtl="0" eaLnBrk="1" latinLnBrk="0" hangingPunct="1">
              <a:lnSpc>
                <a:spcPct val="90000"/>
              </a:lnSpc>
              <a:spcBef>
                <a:spcPts val="1000"/>
              </a:spcBef>
              <a:buFont typeface="Arial" panose="020B0604020202020204" pitchFamily="34" charset="0"/>
              <a:buChar char="•"/>
              <a:defRPr sz="2799" b="0" i="0" kern="1200" baseline="0">
                <a:solidFill>
                  <a:srgbClr val="271E3D"/>
                </a:solidFill>
                <a:latin typeface="Arial" panose="020B0604020202020204" pitchFamily="34" charset="0"/>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Arial" panose="020B0604020202020204" pitchFamily="34" charset="0"/>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Arial" panose="020B0604020202020204" pitchFamily="34" charset="0"/>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GB" sz="2400" i="1">
                <a:latin typeface="Arial"/>
                <a:cs typeface="Arial"/>
              </a:rPr>
              <a:t>"Buy a little lunch box that you can put some snacks in to take with you to places rather than buying snacks while you're out"</a:t>
            </a:r>
            <a:endParaRPr lang="en-GB" sz="2400" i="1">
              <a:cs typeface="Arial" panose="020B0604020202020204" pitchFamily="34" charset="0"/>
            </a:endParaRPr>
          </a:p>
        </p:txBody>
      </p:sp>
      <p:sp>
        <p:nvSpPr>
          <p:cNvPr id="7" name="Content Placeholder 2">
            <a:extLst>
              <a:ext uri="{FF2B5EF4-FFF2-40B4-BE49-F238E27FC236}">
                <a16:creationId xmlns:a16="http://schemas.microsoft.com/office/drawing/2014/main" id="{7E9DE253-D392-4FD0-8FA0-5EFF4AF6503F}"/>
              </a:ext>
            </a:extLst>
          </p:cNvPr>
          <p:cNvSpPr txBox="1">
            <a:spLocks/>
          </p:cNvSpPr>
          <p:nvPr/>
        </p:nvSpPr>
        <p:spPr>
          <a:xfrm>
            <a:off x="1771115" y="5134618"/>
            <a:ext cx="9625398" cy="440567"/>
          </a:xfrm>
          <a:prstGeom prst="rect">
            <a:avLst/>
          </a:prstGeom>
        </p:spPr>
        <p:txBody>
          <a:bodyPr vert="horz" lIns="91440" tIns="45720" rIns="91440" bIns="45720" rtlCol="0" anchor="t">
            <a:noAutofit/>
          </a:bodyPr>
          <a:lstStyle>
            <a:lvl1pPr marL="228526" indent="-228526" algn="l" defTabSz="914103" rtl="0" eaLnBrk="1" latinLnBrk="0" hangingPunct="1">
              <a:lnSpc>
                <a:spcPct val="90000"/>
              </a:lnSpc>
              <a:spcBef>
                <a:spcPts val="1000"/>
              </a:spcBef>
              <a:buFont typeface="Arial" panose="020B0604020202020204" pitchFamily="34" charset="0"/>
              <a:buChar char="•"/>
              <a:defRPr sz="2799" b="0" i="0" kern="1200" baseline="0">
                <a:solidFill>
                  <a:srgbClr val="271E3D"/>
                </a:solidFill>
                <a:latin typeface="Arial" panose="020B0604020202020204" pitchFamily="34" charset="0"/>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Arial" panose="020B0604020202020204" pitchFamily="34" charset="0"/>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Arial" panose="020B0604020202020204" pitchFamily="34" charset="0"/>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GB" sz="2400" i="1">
                <a:latin typeface="Arial"/>
                <a:cs typeface="Arial"/>
              </a:rPr>
              <a:t>"Don't be scared to say no if your friends ask you to go out and you don't have much money left. One night out isn't going to be worth struggling for the rest of the semester"</a:t>
            </a:r>
            <a:endParaRPr lang="en-GB" sz="2400" i="1">
              <a:cs typeface="Arial" panose="020B0604020202020204" pitchFamily="34" charset="0"/>
            </a:endParaRPr>
          </a:p>
        </p:txBody>
      </p:sp>
      <p:pic>
        <p:nvPicPr>
          <p:cNvPr id="8" name="Graphic 8" descr="User with solid fill">
            <a:extLst>
              <a:ext uri="{FF2B5EF4-FFF2-40B4-BE49-F238E27FC236}">
                <a16:creationId xmlns:a16="http://schemas.microsoft.com/office/drawing/2014/main" id="{8667C5CE-AFA2-46C9-AABD-A9B0573920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857" y="2008516"/>
            <a:ext cx="914400" cy="914400"/>
          </a:xfrm>
          <a:prstGeom prst="rect">
            <a:avLst/>
          </a:prstGeom>
        </p:spPr>
      </p:pic>
      <p:pic>
        <p:nvPicPr>
          <p:cNvPr id="9" name="Graphic 8" descr="User with solid fill">
            <a:extLst>
              <a:ext uri="{FF2B5EF4-FFF2-40B4-BE49-F238E27FC236}">
                <a16:creationId xmlns:a16="http://schemas.microsoft.com/office/drawing/2014/main" id="{61D3E7F8-2B70-44B8-AB68-CE82391F64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856" y="5125156"/>
            <a:ext cx="914400" cy="914400"/>
          </a:xfrm>
          <a:prstGeom prst="rect">
            <a:avLst/>
          </a:prstGeom>
        </p:spPr>
      </p:pic>
      <p:pic>
        <p:nvPicPr>
          <p:cNvPr id="11" name="Graphic 8" descr="User with solid fill">
            <a:extLst>
              <a:ext uri="{FF2B5EF4-FFF2-40B4-BE49-F238E27FC236}">
                <a16:creationId xmlns:a16="http://schemas.microsoft.com/office/drawing/2014/main" id="{34938359-0926-4375-9CB0-27E08AB2FE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161" y="3567069"/>
            <a:ext cx="914400" cy="914400"/>
          </a:xfrm>
          <a:prstGeom prst="rect">
            <a:avLst/>
          </a:prstGeom>
        </p:spPr>
      </p:pic>
      <p:pic>
        <p:nvPicPr>
          <p:cNvPr id="10" name="Audio 9">
            <a:hlinkClick r:id="" action="ppaction://media"/>
            <a:extLst>
              <a:ext uri="{FF2B5EF4-FFF2-40B4-BE49-F238E27FC236}">
                <a16:creationId xmlns:a16="http://schemas.microsoft.com/office/drawing/2014/main" id="{8404ACC1-F76D-A88B-BCD9-9474EED6722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2595395"/>
      </p:ext>
    </p:extLst>
  </p:cSld>
  <p:clrMapOvr>
    <a:masterClrMapping/>
  </p:clrMapOvr>
  <mc:AlternateContent xmlns:mc="http://schemas.openxmlformats.org/markup-compatibility/2006" xmlns:p14="http://schemas.microsoft.com/office/powerpoint/2010/main">
    <mc:Choice Requires="p14">
      <p:transition spd="slow" p14:dur="1300" advTm="7126">
        <p14:pan dir="u"/>
      </p:transition>
    </mc:Choice>
    <mc:Fallback xmlns="">
      <p:transition spd="slow" advTm="71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B1B495-6C2B-44F0-9992-8C7CCF3F7EC2}"/>
              </a:ext>
            </a:extLst>
          </p:cNvPr>
          <p:cNvSpPr>
            <a:spLocks noGrp="1"/>
          </p:cNvSpPr>
          <p:nvPr>
            <p:ph type="body" sz="quarter" idx="10"/>
          </p:nvPr>
        </p:nvSpPr>
        <p:spPr/>
        <p:txBody>
          <a:bodyPr/>
          <a:lstStyle/>
          <a:p>
            <a:r>
              <a:rPr lang="en-GB"/>
              <a:t>Q &amp; A</a:t>
            </a:r>
          </a:p>
          <a:p>
            <a:endParaRPr lang="en-GB" sz="2000"/>
          </a:p>
          <a:p>
            <a:r>
              <a:rPr lang="en-GB" sz="3600" i="1"/>
              <a:t>Need advice and support?</a:t>
            </a:r>
            <a:endParaRPr lang="en-GB" sz="3600"/>
          </a:p>
          <a:p>
            <a:r>
              <a:rPr lang="en-GB" sz="4800"/>
              <a:t>Financial Support Team</a:t>
            </a:r>
          </a:p>
          <a:p>
            <a:r>
              <a:rPr lang="en-GB" sz="3200" i="1"/>
              <a:t>student.services@keele.ac.uk</a:t>
            </a:r>
          </a:p>
          <a:p>
            <a:endParaRPr lang="en-GB"/>
          </a:p>
          <a:p>
            <a:endParaRPr lang="en-GB"/>
          </a:p>
          <a:p>
            <a:endParaRPr lang="en-GB"/>
          </a:p>
        </p:txBody>
      </p:sp>
      <p:pic>
        <p:nvPicPr>
          <p:cNvPr id="5" name="Audio 4">
            <a:hlinkClick r:id="" action="ppaction://media"/>
            <a:extLst>
              <a:ext uri="{FF2B5EF4-FFF2-40B4-BE49-F238E27FC236}">
                <a16:creationId xmlns:a16="http://schemas.microsoft.com/office/drawing/2014/main" id="{A187FF7E-057A-B2FB-D2FC-952D59E9A08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5726034"/>
      </p:ext>
    </p:extLst>
  </p:cSld>
  <p:clrMapOvr>
    <a:masterClrMapping/>
  </p:clrMapOvr>
  <mc:AlternateContent xmlns:mc="http://schemas.openxmlformats.org/markup-compatibility/2006" xmlns:p14="http://schemas.microsoft.com/office/powerpoint/2010/main">
    <mc:Choice Requires="p14">
      <p:transition spd="slow" p14:dur="1300" advTm="12219">
        <p14:pan dir="u"/>
      </p:transition>
    </mc:Choice>
    <mc:Fallback xmlns="">
      <p:transition spd="slow" advTm="12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E183EC-4E3D-4939-B035-0245AE4E805E}"/>
              </a:ext>
            </a:extLst>
          </p:cNvPr>
          <p:cNvSpPr>
            <a:spLocks noGrp="1"/>
          </p:cNvSpPr>
          <p:nvPr>
            <p:ph type="body" sz="quarter" idx="11"/>
          </p:nvPr>
        </p:nvSpPr>
        <p:spPr/>
        <p:txBody>
          <a:bodyPr/>
          <a:lstStyle/>
          <a:p>
            <a:r>
              <a:rPr lang="en-GB" dirty="0"/>
              <a:t>UK Student Finance</a:t>
            </a:r>
          </a:p>
        </p:txBody>
      </p:sp>
      <p:sp>
        <p:nvSpPr>
          <p:cNvPr id="3" name="Content Placeholder 2">
            <a:extLst>
              <a:ext uri="{FF2B5EF4-FFF2-40B4-BE49-F238E27FC236}">
                <a16:creationId xmlns:a16="http://schemas.microsoft.com/office/drawing/2014/main" id="{3ADBF8B5-9108-466D-AAAF-12FD113D7AE2}"/>
              </a:ext>
            </a:extLst>
          </p:cNvPr>
          <p:cNvSpPr>
            <a:spLocks noGrp="1"/>
          </p:cNvSpPr>
          <p:nvPr>
            <p:ph idx="12"/>
          </p:nvPr>
        </p:nvSpPr>
        <p:spPr>
          <a:xfrm>
            <a:off x="719667" y="1559479"/>
            <a:ext cx="5376333" cy="4653545"/>
          </a:xfrm>
        </p:spPr>
        <p:txBody>
          <a:bodyPr>
            <a:normAutofit lnSpcReduction="10000"/>
          </a:bodyPr>
          <a:lstStyle/>
          <a:p>
            <a:pPr marL="0" indent="0">
              <a:lnSpc>
                <a:spcPct val="100000"/>
              </a:lnSpc>
              <a:buNone/>
            </a:pPr>
            <a:endParaRPr lang="en-GB" sz="2400" dirty="0"/>
          </a:p>
          <a:p>
            <a:pPr marL="0" indent="0">
              <a:lnSpc>
                <a:spcPct val="100000"/>
              </a:lnSpc>
              <a:buNone/>
            </a:pPr>
            <a:r>
              <a:rPr lang="en-GB" sz="2400" dirty="0"/>
              <a:t>Your tuition fee loan will be paid directly to the University​.</a:t>
            </a:r>
          </a:p>
          <a:p>
            <a:pPr marL="0" indent="0">
              <a:lnSpc>
                <a:spcPct val="100000"/>
              </a:lnSpc>
              <a:buNone/>
            </a:pPr>
            <a:endParaRPr lang="en-GB" sz="2400" dirty="0"/>
          </a:p>
          <a:p>
            <a:pPr marL="0" indent="0">
              <a:lnSpc>
                <a:spcPct val="100000"/>
              </a:lnSpc>
              <a:buNone/>
            </a:pPr>
            <a:r>
              <a:rPr lang="en-GB" sz="2400" dirty="0"/>
              <a:t>Your maintenance loan will be paid to you in 3 instalments​.</a:t>
            </a:r>
          </a:p>
          <a:p>
            <a:pPr marL="0" indent="0">
              <a:lnSpc>
                <a:spcPct val="100000"/>
              </a:lnSpc>
              <a:buNone/>
            </a:pPr>
            <a:endParaRPr lang="en-GB" sz="2400" dirty="0"/>
          </a:p>
          <a:p>
            <a:pPr marL="0" indent="0">
              <a:lnSpc>
                <a:spcPct val="100000"/>
              </a:lnSpc>
              <a:buNone/>
            </a:pPr>
            <a:r>
              <a:rPr lang="en-GB" sz="2400" dirty="0"/>
              <a:t>Your entitlement letter from Student Finance will tell you how much maintenance allowance you are entitled to.</a:t>
            </a:r>
          </a:p>
        </p:txBody>
      </p:sp>
      <p:pic>
        <p:nvPicPr>
          <p:cNvPr id="1028" name="Picture 4" descr="Student Finance Letter">
            <a:extLst>
              <a:ext uri="{FF2B5EF4-FFF2-40B4-BE49-F238E27FC236}">
                <a16:creationId xmlns:a16="http://schemas.microsoft.com/office/drawing/2014/main" id="{337A47AB-356B-47EF-8641-A93B36C5A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0711" y="1014308"/>
            <a:ext cx="3688441" cy="5198716"/>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421CCF-78F2-4094-B962-17BB81E1C375}"/>
              </a:ext>
            </a:extLst>
          </p:cNvPr>
          <p:cNvSpPr txBox="1"/>
          <p:nvPr/>
        </p:nvSpPr>
        <p:spPr>
          <a:xfrm>
            <a:off x="7649629" y="1080854"/>
            <a:ext cx="2267339" cy="369332"/>
          </a:xfrm>
          <a:prstGeom prst="rect">
            <a:avLst/>
          </a:prstGeom>
          <a:noFill/>
        </p:spPr>
        <p:txBody>
          <a:bodyPr wrap="square" rtlCol="0">
            <a:spAutoFit/>
          </a:bodyPr>
          <a:lstStyle/>
          <a:p>
            <a:r>
              <a:rPr lang="en-GB" b="1" dirty="0">
                <a:solidFill>
                  <a:schemeClr val="accent4"/>
                </a:solidFill>
              </a:rPr>
              <a:t>Example:</a:t>
            </a:r>
          </a:p>
        </p:txBody>
      </p:sp>
      <p:pic>
        <p:nvPicPr>
          <p:cNvPr id="18" name="Audio 17">
            <a:hlinkClick r:id="" action="ppaction://media"/>
            <a:extLst>
              <a:ext uri="{FF2B5EF4-FFF2-40B4-BE49-F238E27FC236}">
                <a16:creationId xmlns:a16="http://schemas.microsoft.com/office/drawing/2014/main" id="{A0B5DDFC-4AEA-AE46-BD58-C8090294D86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392843"/>
      </p:ext>
    </p:extLst>
  </p:cSld>
  <p:clrMapOvr>
    <a:masterClrMapping/>
  </p:clrMapOvr>
  <mc:AlternateContent xmlns:mc="http://schemas.openxmlformats.org/markup-compatibility/2006" xmlns:p14="http://schemas.microsoft.com/office/powerpoint/2010/main">
    <mc:Choice Requires="p14">
      <p:transition spd="slow" p14:dur="1300" advTm="46335">
        <p14:pan dir="u"/>
      </p:transition>
    </mc:Choice>
    <mc:Fallback xmlns="">
      <p:transition spd="slow" advTm="463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C653FA-2CE0-BC1A-75DA-A0E12DB00D0F}"/>
              </a:ext>
            </a:extLst>
          </p:cNvPr>
          <p:cNvPicPr>
            <a:picLocks noChangeAspect="1"/>
          </p:cNvPicPr>
          <p:nvPr/>
        </p:nvPicPr>
        <p:blipFill>
          <a:blip r:embed="rId5"/>
          <a:stretch>
            <a:fillRect/>
          </a:stretch>
        </p:blipFill>
        <p:spPr>
          <a:xfrm>
            <a:off x="1775012" y="1525571"/>
            <a:ext cx="8525434" cy="4497144"/>
          </a:xfrm>
          <a:prstGeom prst="rect">
            <a:avLst/>
          </a:prstGeom>
        </p:spPr>
      </p:pic>
      <p:sp>
        <p:nvSpPr>
          <p:cNvPr id="2" name="Text Placeholder 1">
            <a:extLst>
              <a:ext uri="{FF2B5EF4-FFF2-40B4-BE49-F238E27FC236}">
                <a16:creationId xmlns:a16="http://schemas.microsoft.com/office/drawing/2014/main" id="{FB139B62-A7C1-4D25-944C-4F63E33FFBE3}"/>
              </a:ext>
            </a:extLst>
          </p:cNvPr>
          <p:cNvSpPr>
            <a:spLocks noGrp="1"/>
          </p:cNvSpPr>
          <p:nvPr>
            <p:ph type="body" sz="quarter" idx="11"/>
          </p:nvPr>
        </p:nvSpPr>
        <p:spPr/>
        <p:txBody>
          <a:bodyPr/>
          <a:lstStyle/>
          <a:p>
            <a:r>
              <a:rPr lang="en-GB" dirty="0"/>
              <a:t>UK Student Finance</a:t>
            </a:r>
          </a:p>
        </p:txBody>
      </p:sp>
      <p:sp>
        <p:nvSpPr>
          <p:cNvPr id="5" name="TextBox 4">
            <a:extLst>
              <a:ext uri="{FF2B5EF4-FFF2-40B4-BE49-F238E27FC236}">
                <a16:creationId xmlns:a16="http://schemas.microsoft.com/office/drawing/2014/main" id="{F120F934-5D95-4085-B429-98E0101C261A}"/>
              </a:ext>
            </a:extLst>
          </p:cNvPr>
          <p:cNvSpPr txBox="1"/>
          <p:nvPr/>
        </p:nvSpPr>
        <p:spPr>
          <a:xfrm>
            <a:off x="3694880" y="6213024"/>
            <a:ext cx="4647604" cy="369332"/>
          </a:xfrm>
          <a:prstGeom prst="rect">
            <a:avLst/>
          </a:prstGeom>
          <a:noFill/>
        </p:spPr>
        <p:txBody>
          <a:bodyPr wrap="square" rtlCol="0">
            <a:spAutoFit/>
          </a:bodyPr>
          <a:lstStyle/>
          <a:p>
            <a:r>
              <a:rPr lang="en-GB" dirty="0"/>
              <a:t>(Source: Student Finance England 2023)</a:t>
            </a:r>
          </a:p>
        </p:txBody>
      </p:sp>
      <p:sp>
        <p:nvSpPr>
          <p:cNvPr id="6" name="Rectangle 5">
            <a:extLst>
              <a:ext uri="{FF2B5EF4-FFF2-40B4-BE49-F238E27FC236}">
                <a16:creationId xmlns:a16="http://schemas.microsoft.com/office/drawing/2014/main" id="{D25FED65-DF34-CB84-5E43-E34AEC580374}"/>
              </a:ext>
            </a:extLst>
          </p:cNvPr>
          <p:cNvSpPr/>
          <p:nvPr/>
        </p:nvSpPr>
        <p:spPr>
          <a:xfrm>
            <a:off x="7943966" y="2468785"/>
            <a:ext cx="2042809" cy="295834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535E10F-85CF-F97F-C618-03E2F6B8ABE6}"/>
              </a:ext>
            </a:extLst>
          </p:cNvPr>
          <p:cNvSpPr/>
          <p:nvPr/>
        </p:nvSpPr>
        <p:spPr>
          <a:xfrm>
            <a:off x="3806184" y="2468783"/>
            <a:ext cx="2212498" cy="295834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Audio 17">
            <a:hlinkClick r:id="" action="ppaction://media"/>
            <a:extLst>
              <a:ext uri="{FF2B5EF4-FFF2-40B4-BE49-F238E27FC236}">
                <a16:creationId xmlns:a16="http://schemas.microsoft.com/office/drawing/2014/main" id="{85C22D1E-4A83-24A0-B824-9D2657AAF40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4900223"/>
      </p:ext>
    </p:extLst>
  </p:cSld>
  <p:clrMapOvr>
    <a:masterClrMapping/>
  </p:clrMapOvr>
  <mc:AlternateContent xmlns:mc="http://schemas.openxmlformats.org/markup-compatibility/2006" xmlns:p14="http://schemas.microsoft.com/office/powerpoint/2010/main">
    <mc:Choice Requires="p14">
      <p:transition spd="slow" p14:dur="1300" advTm="8497">
        <p14:pan dir="u"/>
      </p:transition>
    </mc:Choice>
    <mc:Fallback xmlns="">
      <p:transition spd="slow" advTm="84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0269E1-43A8-4720-9934-333D2CEDA989}"/>
              </a:ext>
            </a:extLst>
          </p:cNvPr>
          <p:cNvSpPr>
            <a:spLocks noGrp="1"/>
          </p:cNvSpPr>
          <p:nvPr>
            <p:ph type="body" sz="quarter" idx="11"/>
          </p:nvPr>
        </p:nvSpPr>
        <p:spPr/>
        <p:txBody>
          <a:bodyPr/>
          <a:lstStyle/>
          <a:p>
            <a:r>
              <a:rPr lang="en-GB"/>
              <a:t>Student Finance</a:t>
            </a:r>
          </a:p>
        </p:txBody>
      </p:sp>
      <p:sp>
        <p:nvSpPr>
          <p:cNvPr id="3" name="Content Placeholder 2">
            <a:extLst>
              <a:ext uri="{FF2B5EF4-FFF2-40B4-BE49-F238E27FC236}">
                <a16:creationId xmlns:a16="http://schemas.microsoft.com/office/drawing/2014/main" id="{9F0FCCE5-77EB-4064-B5E4-CAC6E7B32187}"/>
              </a:ext>
            </a:extLst>
          </p:cNvPr>
          <p:cNvSpPr>
            <a:spLocks noGrp="1"/>
          </p:cNvSpPr>
          <p:nvPr>
            <p:ph idx="12"/>
          </p:nvPr>
        </p:nvSpPr>
        <p:spPr>
          <a:xfrm>
            <a:off x="4954555" y="1922106"/>
            <a:ext cx="6407128" cy="3954260"/>
          </a:xfrm>
        </p:spPr>
        <p:txBody>
          <a:bodyPr vert="horz" lIns="91440" tIns="45720" rIns="91440" bIns="45720" rtlCol="0" anchor="t">
            <a:normAutofit fontScale="92500"/>
          </a:bodyPr>
          <a:lstStyle/>
          <a:p>
            <a:pPr marL="0" indent="0">
              <a:lnSpc>
                <a:spcPct val="100000"/>
              </a:lnSpc>
              <a:buNone/>
            </a:pPr>
            <a:r>
              <a:rPr lang="en-GB" sz="2400" dirty="0">
                <a:latin typeface="Arial"/>
                <a:cs typeface="Arial"/>
              </a:rPr>
              <a:t>Students usually receive their first payment from Student Finance towards the end of Welcome Week but it can sometimes take a little longer.​</a:t>
            </a:r>
            <a:endParaRPr lang="en-US" dirty="0">
              <a:latin typeface="Arial"/>
              <a:cs typeface="Arial"/>
            </a:endParaRPr>
          </a:p>
          <a:p>
            <a:pPr marL="0" indent="0">
              <a:lnSpc>
                <a:spcPct val="100000"/>
              </a:lnSpc>
              <a:buNone/>
            </a:pPr>
            <a:endParaRPr lang="en-GB" sz="2400" dirty="0"/>
          </a:p>
          <a:p>
            <a:pPr marL="0" indent="0">
              <a:lnSpc>
                <a:spcPct val="100000"/>
              </a:lnSpc>
              <a:buNone/>
            </a:pPr>
            <a:r>
              <a:rPr lang="en-GB" sz="2400" dirty="0"/>
              <a:t>It's important to make sure you have some savings to support yourself for the first couple of weeks.</a:t>
            </a:r>
          </a:p>
          <a:p>
            <a:pPr marL="0" indent="0">
              <a:lnSpc>
                <a:spcPct val="100000"/>
              </a:lnSpc>
              <a:buNone/>
            </a:pPr>
            <a:endParaRPr lang="en-GB" sz="2400" dirty="0">
              <a:cs typeface="Arial"/>
            </a:endParaRPr>
          </a:p>
          <a:p>
            <a:pPr marL="0" indent="0">
              <a:lnSpc>
                <a:spcPct val="100000"/>
              </a:lnSpc>
              <a:buNone/>
            </a:pPr>
            <a:r>
              <a:rPr lang="en-GB" sz="2400" dirty="0">
                <a:latin typeface="Arial"/>
                <a:cs typeface="Arial"/>
              </a:rPr>
              <a:t>If you're experiencing delays with your Student Finance, please contact Student Services.</a:t>
            </a:r>
            <a:endParaRPr lang="en-GB" sz="2400" dirty="0">
              <a:cs typeface="Arial"/>
            </a:endParaRPr>
          </a:p>
        </p:txBody>
      </p:sp>
      <p:sp>
        <p:nvSpPr>
          <p:cNvPr id="4" name="Arrow: Pentagon 3" descr="Fruit and leaflets for Exam Plus activities.">
            <a:extLst>
              <a:ext uri="{FF2B5EF4-FFF2-40B4-BE49-F238E27FC236}">
                <a16:creationId xmlns:a16="http://schemas.microsoft.com/office/drawing/2014/main" id="{D76ED88D-DB34-402B-BE00-003D60519CCE}"/>
              </a:ext>
            </a:extLst>
          </p:cNvPr>
          <p:cNvSpPr/>
          <p:nvPr/>
        </p:nvSpPr>
        <p:spPr>
          <a:xfrm>
            <a:off x="-207759" y="1873532"/>
            <a:ext cx="4266575" cy="4217437"/>
          </a:xfrm>
          <a:prstGeom prst="homePlate">
            <a:avLst>
              <a:gd name="adj" fmla="val 29372"/>
            </a:avLst>
          </a:prstGeom>
          <a:blipFill dpi="0" rotWithShape="1">
            <a:blip r:embed="rId5">
              <a:extLst>
                <a:ext uri="{28A0092B-C50C-407E-A947-70E740481C1C}">
                  <a14:useLocalDpi xmlns:a14="http://schemas.microsoft.com/office/drawing/2010/main" val="0"/>
                </a:ext>
              </a:extLst>
            </a:blip>
            <a:srcRect/>
            <a:stretch>
              <a:fillRect/>
            </a:stretch>
          </a:blip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udio 14">
            <a:hlinkClick r:id="" action="ppaction://media"/>
            <a:extLst>
              <a:ext uri="{FF2B5EF4-FFF2-40B4-BE49-F238E27FC236}">
                <a16:creationId xmlns:a16="http://schemas.microsoft.com/office/drawing/2014/main" id="{694BBE2B-E8AF-45F3-767F-FA0F541DEC3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6968030"/>
      </p:ext>
    </p:extLst>
  </p:cSld>
  <p:clrMapOvr>
    <a:masterClrMapping/>
  </p:clrMapOvr>
  <mc:AlternateContent xmlns:mc="http://schemas.openxmlformats.org/markup-compatibility/2006" xmlns:p14="http://schemas.microsoft.com/office/powerpoint/2010/main">
    <mc:Choice Requires="p14">
      <p:transition spd="slow" p14:dur="1300" advTm="26647">
        <p14:pan dir="u"/>
      </p:transition>
    </mc:Choice>
    <mc:Fallback xmlns="">
      <p:transition spd="slow" advTm="266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27535-8174-495D-9D37-B02A1AD716F3}"/>
              </a:ext>
            </a:extLst>
          </p:cNvPr>
          <p:cNvSpPr>
            <a:spLocks noGrp="1"/>
          </p:cNvSpPr>
          <p:nvPr>
            <p:ph type="body" sz="quarter" idx="11"/>
          </p:nvPr>
        </p:nvSpPr>
        <p:spPr/>
        <p:txBody>
          <a:bodyPr/>
          <a:lstStyle/>
          <a:p>
            <a:r>
              <a:rPr lang="en-GB"/>
              <a:t>Other funding opportunities</a:t>
            </a:r>
          </a:p>
        </p:txBody>
      </p:sp>
      <p:sp>
        <p:nvSpPr>
          <p:cNvPr id="3" name="Content Placeholder 2">
            <a:extLst>
              <a:ext uri="{FF2B5EF4-FFF2-40B4-BE49-F238E27FC236}">
                <a16:creationId xmlns:a16="http://schemas.microsoft.com/office/drawing/2014/main" id="{537D9998-17E3-459D-A604-22979BE51D59}"/>
              </a:ext>
            </a:extLst>
          </p:cNvPr>
          <p:cNvSpPr>
            <a:spLocks noGrp="1"/>
          </p:cNvSpPr>
          <p:nvPr>
            <p:ph idx="12"/>
          </p:nvPr>
        </p:nvSpPr>
        <p:spPr/>
        <p:txBody>
          <a:bodyPr/>
          <a:lstStyle/>
          <a:p>
            <a:pPr marL="0" indent="0">
              <a:lnSpc>
                <a:spcPct val="100000"/>
              </a:lnSpc>
              <a:buNone/>
            </a:pPr>
            <a:r>
              <a:rPr lang="en-GB" dirty="0"/>
              <a:t>Depending on your course or personal circumstances, you might be eligible for additional funding from the Government:</a:t>
            </a:r>
          </a:p>
          <a:p>
            <a:pPr marL="0" indent="0">
              <a:lnSpc>
                <a:spcPct val="100000"/>
              </a:lnSpc>
              <a:buNone/>
            </a:pPr>
            <a:endParaRPr lang="en-GB" dirty="0"/>
          </a:p>
          <a:p>
            <a:pPr>
              <a:lnSpc>
                <a:spcPct val="100000"/>
              </a:lnSpc>
            </a:pPr>
            <a:r>
              <a:rPr lang="en-GB" dirty="0"/>
              <a:t>NHS Learning Support Fund</a:t>
            </a:r>
          </a:p>
          <a:p>
            <a:pPr>
              <a:lnSpc>
                <a:spcPct val="100000"/>
              </a:lnSpc>
            </a:pPr>
            <a:r>
              <a:rPr lang="en-GB" dirty="0"/>
              <a:t>Parents Learning Allowance</a:t>
            </a:r>
          </a:p>
          <a:p>
            <a:pPr>
              <a:lnSpc>
                <a:spcPct val="100000"/>
              </a:lnSpc>
            </a:pPr>
            <a:r>
              <a:rPr lang="en-GB" dirty="0"/>
              <a:t>Childcare Grant</a:t>
            </a:r>
          </a:p>
          <a:p>
            <a:pPr>
              <a:lnSpc>
                <a:spcPct val="100000"/>
              </a:lnSpc>
            </a:pPr>
            <a:r>
              <a:rPr lang="en-GB" dirty="0"/>
              <a:t>Adult Dependent’s Grant</a:t>
            </a:r>
          </a:p>
          <a:p>
            <a:pPr>
              <a:lnSpc>
                <a:spcPct val="100000"/>
              </a:lnSpc>
            </a:pPr>
            <a:r>
              <a:rPr lang="en-GB" dirty="0"/>
              <a:t>Disabled Students’ Allowance</a:t>
            </a:r>
          </a:p>
        </p:txBody>
      </p:sp>
      <p:sp>
        <p:nvSpPr>
          <p:cNvPr id="4" name="Right Brace 3">
            <a:extLst>
              <a:ext uri="{FF2B5EF4-FFF2-40B4-BE49-F238E27FC236}">
                <a16:creationId xmlns:a16="http://schemas.microsoft.com/office/drawing/2014/main" id="{AA8B12B5-AD90-461A-B709-3F0A66B804EF}"/>
              </a:ext>
            </a:extLst>
          </p:cNvPr>
          <p:cNvSpPr/>
          <p:nvPr/>
        </p:nvSpPr>
        <p:spPr>
          <a:xfrm>
            <a:off x="5830077" y="2793558"/>
            <a:ext cx="531845" cy="328687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a:extLst>
              <a:ext uri="{FF2B5EF4-FFF2-40B4-BE49-F238E27FC236}">
                <a16:creationId xmlns:a16="http://schemas.microsoft.com/office/drawing/2014/main" id="{F4A909AB-29B2-4AEA-98AA-713AF494A606}"/>
              </a:ext>
            </a:extLst>
          </p:cNvPr>
          <p:cNvSpPr txBox="1"/>
          <p:nvPr/>
        </p:nvSpPr>
        <p:spPr>
          <a:xfrm>
            <a:off x="6531427" y="3867199"/>
            <a:ext cx="5439749" cy="707886"/>
          </a:xfrm>
          <a:prstGeom prst="rect">
            <a:avLst/>
          </a:prstGeom>
          <a:noFill/>
        </p:spPr>
        <p:txBody>
          <a:bodyPr wrap="square" rtlCol="0">
            <a:spAutoFit/>
          </a:bodyPr>
          <a:lstStyle/>
          <a:p>
            <a:r>
              <a:rPr lang="en-GB" sz="2000" b="1">
                <a:solidFill>
                  <a:srgbClr val="00B0F0"/>
                </a:solidFill>
              </a:rPr>
              <a:t>Find out more:</a:t>
            </a:r>
          </a:p>
          <a:p>
            <a:r>
              <a:rPr lang="en-GB" sz="2000">
                <a:solidFill>
                  <a:srgbClr val="00B0F0"/>
                </a:solidFill>
              </a:rPr>
              <a:t>www.gov.uk/student-finance/extra-help</a:t>
            </a:r>
          </a:p>
        </p:txBody>
      </p:sp>
      <p:pic>
        <p:nvPicPr>
          <p:cNvPr id="16" name="Audio 15">
            <a:hlinkClick r:id="" action="ppaction://media"/>
            <a:extLst>
              <a:ext uri="{FF2B5EF4-FFF2-40B4-BE49-F238E27FC236}">
                <a16:creationId xmlns:a16="http://schemas.microsoft.com/office/drawing/2014/main" id="{881D3839-31F2-25D7-F350-E348C91DDF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2386726"/>
      </p:ext>
    </p:extLst>
  </p:cSld>
  <p:clrMapOvr>
    <a:masterClrMapping/>
  </p:clrMapOvr>
  <mc:AlternateContent xmlns:mc="http://schemas.openxmlformats.org/markup-compatibility/2006" xmlns:p14="http://schemas.microsoft.com/office/powerpoint/2010/main">
    <mc:Choice Requires="p14">
      <p:transition spd="slow" p14:dur="1300" advTm="37655">
        <p14:pan dir="u"/>
      </p:transition>
    </mc:Choice>
    <mc:Fallback xmlns="">
      <p:transition spd="slow" advTm="376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0A9872-280B-45EC-9D49-E92382F8FBB6}"/>
              </a:ext>
            </a:extLst>
          </p:cNvPr>
          <p:cNvSpPr>
            <a:spLocks noGrp="1"/>
          </p:cNvSpPr>
          <p:nvPr>
            <p:ph type="body" sz="quarter" idx="11"/>
          </p:nvPr>
        </p:nvSpPr>
        <p:spPr/>
        <p:txBody>
          <a:bodyPr/>
          <a:lstStyle/>
          <a:p>
            <a:r>
              <a:rPr lang="en-GB"/>
              <a:t>Bursaries and scholarships</a:t>
            </a:r>
          </a:p>
        </p:txBody>
      </p:sp>
      <p:sp>
        <p:nvSpPr>
          <p:cNvPr id="3" name="Content Placeholder 2">
            <a:extLst>
              <a:ext uri="{FF2B5EF4-FFF2-40B4-BE49-F238E27FC236}">
                <a16:creationId xmlns:a16="http://schemas.microsoft.com/office/drawing/2014/main" id="{02D75AAA-9351-462B-A109-535ADEC7C419}"/>
              </a:ext>
            </a:extLst>
          </p:cNvPr>
          <p:cNvSpPr>
            <a:spLocks noGrp="1"/>
          </p:cNvSpPr>
          <p:nvPr>
            <p:ph idx="12"/>
          </p:nvPr>
        </p:nvSpPr>
        <p:spPr/>
        <p:txBody>
          <a:bodyPr vert="horz" lIns="91440" tIns="45720" rIns="91440" bIns="45720" rtlCol="0" anchor="t">
            <a:normAutofit fontScale="62500" lnSpcReduction="20000"/>
          </a:bodyPr>
          <a:lstStyle/>
          <a:p>
            <a:pPr marL="0" indent="0">
              <a:lnSpc>
                <a:spcPct val="120000"/>
              </a:lnSpc>
              <a:buNone/>
            </a:pPr>
            <a:endParaRPr lang="en-GB" dirty="0"/>
          </a:p>
          <a:p>
            <a:pPr marL="0" indent="0">
              <a:lnSpc>
                <a:spcPct val="120000"/>
              </a:lnSpc>
              <a:buNone/>
            </a:pPr>
            <a:r>
              <a:rPr lang="en-GB" dirty="0"/>
              <a:t>You can find a full list of the scholarships and bursaries that Keele University offers on our webpages, along with the eligibility criteria.</a:t>
            </a:r>
          </a:p>
          <a:p>
            <a:pPr marL="0" indent="0">
              <a:lnSpc>
                <a:spcPct val="120000"/>
              </a:lnSpc>
              <a:buNone/>
            </a:pPr>
            <a:endParaRPr lang="en-GB" dirty="0"/>
          </a:p>
          <a:p>
            <a:pPr marL="0" indent="0">
              <a:lnSpc>
                <a:spcPct val="120000"/>
              </a:lnSpc>
              <a:buNone/>
            </a:pPr>
            <a:r>
              <a:rPr lang="en-GB" dirty="0"/>
              <a:t>Our main bursaries and support funds are:</a:t>
            </a:r>
          </a:p>
          <a:p>
            <a:pPr marL="227965" indent="-227965">
              <a:lnSpc>
                <a:spcPct val="120000"/>
              </a:lnSpc>
            </a:pPr>
            <a:r>
              <a:rPr lang="en-GB" dirty="0"/>
              <a:t>Keele University Bursary (automatically awarded)</a:t>
            </a:r>
            <a:endParaRPr lang="en-GB" dirty="0">
              <a:cs typeface="Arial" panose="020B0604020202020204" pitchFamily="34" charset="0"/>
            </a:endParaRPr>
          </a:p>
          <a:p>
            <a:pPr marL="227965" indent="-227965">
              <a:lnSpc>
                <a:spcPct val="120000"/>
              </a:lnSpc>
            </a:pPr>
            <a:r>
              <a:rPr lang="en-GB" sz="2750" dirty="0">
                <a:latin typeface="Arial"/>
                <a:cs typeface="Arial"/>
              </a:rPr>
              <a:t>Care Leaver and Estranged Student Bursary (please contact us)</a:t>
            </a:r>
          </a:p>
          <a:p>
            <a:pPr marL="227965" indent="-227965">
              <a:lnSpc>
                <a:spcPct val="120000"/>
              </a:lnSpc>
            </a:pPr>
            <a:r>
              <a:rPr lang="en-GB" sz="2750" dirty="0">
                <a:latin typeface="Arial"/>
                <a:cs typeface="Arial"/>
              </a:rPr>
              <a:t>Access &amp; Success Fund (applications will open in December)</a:t>
            </a:r>
          </a:p>
          <a:p>
            <a:pPr marL="0" indent="0">
              <a:lnSpc>
                <a:spcPct val="120000"/>
              </a:lnSpc>
              <a:buNone/>
            </a:pPr>
            <a:endParaRPr lang="en-GB" dirty="0"/>
          </a:p>
          <a:p>
            <a:pPr marL="0" indent="0">
              <a:lnSpc>
                <a:spcPct val="120000"/>
              </a:lnSpc>
              <a:buNone/>
            </a:pPr>
            <a:r>
              <a:rPr lang="en-GB" sz="2750" dirty="0">
                <a:latin typeface="Arial"/>
                <a:cs typeface="Arial"/>
              </a:rPr>
              <a:t>You don't need to apply for the main Keele University Bursary, this will be paid automatically if you meet the eligibility criteria.</a:t>
            </a:r>
          </a:p>
        </p:txBody>
      </p:sp>
      <p:pic>
        <p:nvPicPr>
          <p:cNvPr id="14" name="Audio 13">
            <a:hlinkClick r:id="" action="ppaction://media"/>
            <a:extLst>
              <a:ext uri="{FF2B5EF4-FFF2-40B4-BE49-F238E27FC236}">
                <a16:creationId xmlns:a16="http://schemas.microsoft.com/office/drawing/2014/main" id="{D36D011C-FB0A-CF65-008C-C717A59959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8719160"/>
      </p:ext>
    </p:extLst>
  </p:cSld>
  <p:clrMapOvr>
    <a:masterClrMapping/>
  </p:clrMapOvr>
  <mc:AlternateContent xmlns:mc="http://schemas.openxmlformats.org/markup-compatibility/2006" xmlns:p14="http://schemas.microsoft.com/office/powerpoint/2010/main">
    <mc:Choice Requires="p14">
      <p:transition spd="slow" p14:dur="1300" advTm="35768">
        <p14:pan dir="u"/>
      </p:transition>
    </mc:Choice>
    <mc:Fallback xmlns="">
      <p:transition spd="slow" advTm="357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7CA5DAF5-C609-5C99-4E26-5C0B70B0C6C5}"/>
              </a:ext>
            </a:extLst>
          </p:cNvPr>
          <p:cNvSpPr>
            <a:spLocks noGrp="1"/>
          </p:cNvSpPr>
          <p:nvPr>
            <p:ph idx="12"/>
          </p:nvPr>
        </p:nvSpPr>
        <p:spPr>
          <a:xfrm>
            <a:off x="730250" y="1559480"/>
            <a:ext cx="4937600" cy="4653544"/>
          </a:xfrm>
        </p:spPr>
        <p:txBody>
          <a:bodyPr vert="horz" lIns="91440" tIns="45720" rIns="91440" bIns="45720" rtlCol="0" anchor="t">
            <a:normAutofit fontScale="62500" lnSpcReduction="20000"/>
          </a:bodyPr>
          <a:lstStyle/>
          <a:p>
            <a:pPr marL="0" indent="0">
              <a:lnSpc>
                <a:spcPct val="120000"/>
              </a:lnSpc>
              <a:buNone/>
            </a:pPr>
            <a:endParaRPr lang="en-GB" sz="2750" dirty="0">
              <a:latin typeface="Arial"/>
              <a:cs typeface="Arial"/>
            </a:endParaRPr>
          </a:p>
          <a:p>
            <a:pPr marL="0" indent="0">
              <a:lnSpc>
                <a:spcPct val="120000"/>
              </a:lnSpc>
              <a:buNone/>
            </a:pPr>
            <a:r>
              <a:rPr lang="en-GB" sz="2750" dirty="0">
                <a:latin typeface="Arial"/>
                <a:cs typeface="Arial"/>
              </a:rPr>
              <a:t>Student current accounts usually have particular benefits for students, such as an arranged overdraft. </a:t>
            </a:r>
            <a:endParaRPr lang="en-US" sz="2750" dirty="0">
              <a:cs typeface="Arial"/>
            </a:endParaRPr>
          </a:p>
          <a:p>
            <a:pPr marL="227965" indent="-227965">
              <a:lnSpc>
                <a:spcPct val="120000"/>
              </a:lnSpc>
            </a:pPr>
            <a:endParaRPr lang="en-GB" sz="2750" dirty="0">
              <a:cs typeface="Arial"/>
            </a:endParaRPr>
          </a:p>
          <a:p>
            <a:pPr marL="0" indent="0">
              <a:lnSpc>
                <a:spcPct val="120000"/>
              </a:lnSpc>
              <a:buNone/>
            </a:pPr>
            <a:r>
              <a:rPr lang="en-GB" sz="2750" dirty="0">
                <a:latin typeface="Arial"/>
                <a:cs typeface="Arial"/>
              </a:rPr>
              <a:t>Some student current accounts also offer freebies as incentives to switch. </a:t>
            </a:r>
            <a:endParaRPr lang="en-US" sz="2750" dirty="0">
              <a:cs typeface="Arial"/>
            </a:endParaRPr>
          </a:p>
          <a:p>
            <a:pPr marL="227965" indent="-227965">
              <a:lnSpc>
                <a:spcPct val="120000"/>
              </a:lnSpc>
            </a:pPr>
            <a:endParaRPr lang="en-GB" sz="2750" dirty="0">
              <a:cs typeface="Arial"/>
            </a:endParaRPr>
          </a:p>
          <a:p>
            <a:pPr marL="0" indent="0">
              <a:lnSpc>
                <a:spcPct val="120000"/>
              </a:lnSpc>
              <a:buNone/>
            </a:pPr>
            <a:r>
              <a:rPr lang="en-GB" sz="2750" dirty="0">
                <a:cs typeface="Arial"/>
              </a:rPr>
              <a:t>Some have a 0% arranged overdraft facility.</a:t>
            </a:r>
          </a:p>
          <a:p>
            <a:pPr marL="0" indent="0">
              <a:lnSpc>
                <a:spcPct val="120000"/>
              </a:lnSpc>
              <a:buNone/>
            </a:pPr>
            <a:endParaRPr lang="en-GB" sz="2750" dirty="0">
              <a:cs typeface="Arial"/>
            </a:endParaRPr>
          </a:p>
          <a:p>
            <a:pPr marL="0" indent="0">
              <a:lnSpc>
                <a:spcPct val="120000"/>
              </a:lnSpc>
              <a:buNone/>
            </a:pPr>
            <a:r>
              <a:rPr lang="en-GB" sz="2750" dirty="0">
                <a:cs typeface="Arial"/>
              </a:rPr>
              <a:t>You can compare student bank accounts on sites such as Save the Student or Money Saving Expert.</a:t>
            </a:r>
            <a:endParaRPr lang="en-GB" dirty="0">
              <a:cs typeface="Arial" panose="020B0604020202020204" pitchFamily="34" charset="0"/>
            </a:endParaRPr>
          </a:p>
        </p:txBody>
      </p:sp>
      <p:sp>
        <p:nvSpPr>
          <p:cNvPr id="2" name="Text Placeholder 1">
            <a:extLst>
              <a:ext uri="{FF2B5EF4-FFF2-40B4-BE49-F238E27FC236}">
                <a16:creationId xmlns:a16="http://schemas.microsoft.com/office/drawing/2014/main" id="{659F89AA-7FE9-461A-B422-BC1B6EEC7E67}"/>
              </a:ext>
            </a:extLst>
          </p:cNvPr>
          <p:cNvSpPr>
            <a:spLocks noGrp="1"/>
          </p:cNvSpPr>
          <p:nvPr>
            <p:ph type="body" sz="quarter" idx="11"/>
          </p:nvPr>
        </p:nvSpPr>
        <p:spPr/>
        <p:txBody>
          <a:bodyPr/>
          <a:lstStyle/>
          <a:p>
            <a:r>
              <a:rPr lang="en-GB"/>
              <a:t>Student current accounts</a:t>
            </a:r>
          </a:p>
        </p:txBody>
      </p:sp>
      <p:sp>
        <p:nvSpPr>
          <p:cNvPr id="12" name="Content Placeholder 2">
            <a:extLst>
              <a:ext uri="{FF2B5EF4-FFF2-40B4-BE49-F238E27FC236}">
                <a16:creationId xmlns:a16="http://schemas.microsoft.com/office/drawing/2014/main" id="{7B2ED324-B286-BF85-C6CE-732842DF5E5F}"/>
              </a:ext>
            </a:extLst>
          </p:cNvPr>
          <p:cNvSpPr txBox="1">
            <a:spLocks/>
          </p:cNvSpPr>
          <p:nvPr/>
        </p:nvSpPr>
        <p:spPr>
          <a:xfrm>
            <a:off x="2025650" y="5775880"/>
            <a:ext cx="10620850" cy="496303"/>
          </a:xfrm>
          <a:prstGeom prst="rect">
            <a:avLst/>
          </a:prstGeom>
        </p:spPr>
        <p:txBody>
          <a:bodyPr vert="horz" lIns="91440" tIns="45720" rIns="91440" bIns="45720" rtlCol="0" anchor="t">
            <a:normAutofit/>
          </a:bodyPr>
          <a:lstStyle>
            <a:lvl1pPr marL="228526" indent="-228526" algn="l" defTabSz="914103" rtl="0" eaLnBrk="1" latinLnBrk="0" hangingPunct="1">
              <a:lnSpc>
                <a:spcPct val="90000"/>
              </a:lnSpc>
              <a:spcBef>
                <a:spcPts val="1000"/>
              </a:spcBef>
              <a:buFont typeface="Arial" panose="020B0604020202020204" pitchFamily="34" charset="0"/>
              <a:buChar char="•"/>
              <a:defRPr sz="2799" b="0" i="0" kern="1200" baseline="0">
                <a:solidFill>
                  <a:srgbClr val="271E3D"/>
                </a:solidFill>
                <a:latin typeface="Arial" panose="020B0604020202020204" pitchFamily="34" charset="0"/>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Arial" panose="020B0604020202020204" pitchFamily="34" charset="0"/>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Arial" panose="020B0604020202020204" pitchFamily="34" charset="0"/>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GB" sz="2000">
              <a:latin typeface="Arial"/>
              <a:cs typeface="Arial"/>
            </a:endParaRPr>
          </a:p>
        </p:txBody>
      </p:sp>
      <p:sp>
        <p:nvSpPr>
          <p:cNvPr id="14" name="Content Placeholder 2">
            <a:extLst>
              <a:ext uri="{FF2B5EF4-FFF2-40B4-BE49-F238E27FC236}">
                <a16:creationId xmlns:a16="http://schemas.microsoft.com/office/drawing/2014/main" id="{B1BB0238-4EBC-DB98-DB32-467303BA78AC}"/>
              </a:ext>
            </a:extLst>
          </p:cNvPr>
          <p:cNvSpPr txBox="1">
            <a:spLocks/>
          </p:cNvSpPr>
          <p:nvPr/>
        </p:nvSpPr>
        <p:spPr>
          <a:xfrm>
            <a:off x="7031567" y="5881713"/>
            <a:ext cx="3328934" cy="496303"/>
          </a:xfrm>
          <a:prstGeom prst="rect">
            <a:avLst/>
          </a:prstGeom>
        </p:spPr>
        <p:txBody>
          <a:bodyPr vert="horz" lIns="91440" tIns="45720" rIns="91440" bIns="45720" rtlCol="0" anchor="t">
            <a:normAutofit/>
          </a:bodyPr>
          <a:lstStyle>
            <a:lvl1pPr marL="228526" indent="-228526" algn="l" defTabSz="914103" rtl="0" eaLnBrk="1" latinLnBrk="0" hangingPunct="1">
              <a:lnSpc>
                <a:spcPct val="90000"/>
              </a:lnSpc>
              <a:spcBef>
                <a:spcPts val="1000"/>
              </a:spcBef>
              <a:buFont typeface="Arial" panose="020B0604020202020204" pitchFamily="34" charset="0"/>
              <a:buChar char="•"/>
              <a:defRPr sz="2799" b="0" i="0" kern="1200" baseline="0">
                <a:solidFill>
                  <a:srgbClr val="271E3D"/>
                </a:solidFill>
                <a:latin typeface="Arial" panose="020B0604020202020204" pitchFamily="34" charset="0"/>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Arial" panose="020B0604020202020204" pitchFamily="34" charset="0"/>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Arial" panose="020B0604020202020204" pitchFamily="34" charset="0"/>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Arial" panose="020B0604020202020204" pitchFamily="34" charset="0"/>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GB" sz="2000">
                <a:latin typeface="Arial"/>
                <a:cs typeface="Arial"/>
              </a:rPr>
              <a:t>(Source: Save the Student)</a:t>
            </a:r>
          </a:p>
        </p:txBody>
      </p:sp>
      <p:pic>
        <p:nvPicPr>
          <p:cNvPr id="4" name="Picture 2" descr="Free vector graphics of Macbook">
            <a:extLst>
              <a:ext uri="{FF2B5EF4-FFF2-40B4-BE49-F238E27FC236}">
                <a16:creationId xmlns:a16="http://schemas.microsoft.com/office/drawing/2014/main" id="{F140579B-CED8-373D-7AF1-14C798ED2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615" y="2307931"/>
            <a:ext cx="5483557" cy="30045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70748EA-D825-E89F-EE94-EDE74FF3A411}"/>
              </a:ext>
            </a:extLst>
          </p:cNvPr>
          <p:cNvPicPr>
            <a:picLocks noChangeAspect="1"/>
          </p:cNvPicPr>
          <p:nvPr/>
        </p:nvPicPr>
        <p:blipFill rotWithShape="1">
          <a:blip r:embed="rId6"/>
          <a:srcRect t="8252" r="61880" b="4127"/>
          <a:stretch/>
        </p:blipFill>
        <p:spPr>
          <a:xfrm>
            <a:off x="6671027" y="2447369"/>
            <a:ext cx="3893400" cy="2516979"/>
          </a:xfrm>
          <a:prstGeom prst="rect">
            <a:avLst/>
          </a:prstGeom>
        </p:spPr>
      </p:pic>
      <p:pic>
        <p:nvPicPr>
          <p:cNvPr id="17" name="Audio 16">
            <a:hlinkClick r:id="" action="ppaction://media"/>
            <a:extLst>
              <a:ext uri="{FF2B5EF4-FFF2-40B4-BE49-F238E27FC236}">
                <a16:creationId xmlns:a16="http://schemas.microsoft.com/office/drawing/2014/main" id="{C7FF14F8-5B82-8EE6-2CAF-CEFE7859E92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85808013"/>
      </p:ext>
    </p:extLst>
  </p:cSld>
  <p:clrMapOvr>
    <a:masterClrMapping/>
  </p:clrMapOvr>
  <mc:AlternateContent xmlns:mc="http://schemas.openxmlformats.org/markup-compatibility/2006" xmlns:p14="http://schemas.microsoft.com/office/powerpoint/2010/main">
    <mc:Choice Requires="p14">
      <p:transition spd="slow" p14:dur="1300" advTm="51794">
        <p14:pan dir="u"/>
      </p:transition>
    </mc:Choice>
    <mc:Fallback xmlns="">
      <p:transition spd="slow" advTm="517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keeletheme-widescreen">
  <a:themeElements>
    <a:clrScheme name="Keele Colours">
      <a:dk1>
        <a:srgbClr val="282541"/>
      </a:dk1>
      <a:lt1>
        <a:srgbClr val="FEFFFE"/>
      </a:lt1>
      <a:dk2>
        <a:srgbClr val="282541"/>
      </a:dk2>
      <a:lt2>
        <a:srgbClr val="FEFFFE"/>
      </a:lt2>
      <a:accent1>
        <a:srgbClr val="342A4E"/>
      </a:accent1>
      <a:accent2>
        <a:srgbClr val="5D566D"/>
      </a:accent2>
      <a:accent3>
        <a:srgbClr val="938E9E"/>
      </a:accent3>
      <a:accent4>
        <a:srgbClr val="EDCE28"/>
      </a:accent4>
      <a:accent5>
        <a:srgbClr val="DC3719"/>
      </a:accent5>
      <a:accent6>
        <a:srgbClr val="47AE65"/>
      </a:accent6>
      <a:hlink>
        <a:srgbClr val="665D78"/>
      </a:hlink>
      <a:folHlink>
        <a:srgbClr val="655E77"/>
      </a:folHlink>
    </a:clrScheme>
    <a:fontScheme name="Keele Fonts">
      <a:majorFont>
        <a:latin typeface="Palatino Linotype"/>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eletheme-widescreen" id="{ED877600-EBE8-0F47-B29E-7D88887687C3}" vid="{9AA46253-BB01-0A46-B354-D8C3ABC1EE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00F4684F64244C85CE4EBE45199153" ma:contentTypeVersion="16" ma:contentTypeDescription="Create a new document." ma:contentTypeScope="" ma:versionID="8948cbfcd4760c7b286e93a09b5001eb">
  <xsd:schema xmlns:xsd="http://www.w3.org/2001/XMLSchema" xmlns:xs="http://www.w3.org/2001/XMLSchema" xmlns:p="http://schemas.microsoft.com/office/2006/metadata/properties" xmlns:ns2="fe57c20e-f48b-45cb-840a-8d52dfc08c07" xmlns:ns3="05137a2f-a323-4745-b62b-ea8632d88d7e" targetNamespace="http://schemas.microsoft.com/office/2006/metadata/properties" ma:root="true" ma:fieldsID="3dab30336b31b9f4970e12a3f25d34ac" ns2:_="" ns3:_="">
    <xsd:import namespace="fe57c20e-f48b-45cb-840a-8d52dfc08c07"/>
    <xsd:import namespace="05137a2f-a323-4745-b62b-ea8632d88d7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57c20e-f48b-45cb-840a-8d52dfc08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365698c-b98e-40db-878c-24558dd04686}" ma:internalName="TaxCatchAll" ma:showField="CatchAllData" ma:web="fe57c20e-f48b-45cb-840a-8d52dfc08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5137a2f-a323-4745-b62b-ea8632d88d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abd5989-7fff-46ea-aeef-f8575643eb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e57c20e-f48b-45cb-840a-8d52dfc08c07">
      <UserInfo>
        <DisplayName/>
        <AccountId xsi:nil="true"/>
        <AccountType/>
      </UserInfo>
    </SharedWithUsers>
    <lcf76f155ced4ddcb4097134ff3c332f xmlns="05137a2f-a323-4745-b62b-ea8632d88d7e">
      <Terms xmlns="http://schemas.microsoft.com/office/infopath/2007/PartnerControls"/>
    </lcf76f155ced4ddcb4097134ff3c332f>
    <TaxCatchAll xmlns="fe57c20e-f48b-45cb-840a-8d52dfc08c07" xsi:nil="true"/>
  </documentManagement>
</p:properties>
</file>

<file path=customXml/itemProps1.xml><?xml version="1.0" encoding="utf-8"?>
<ds:datastoreItem xmlns:ds="http://schemas.openxmlformats.org/officeDocument/2006/customXml" ds:itemID="{3D2DCD9C-E885-4487-B022-D141A7C701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57c20e-f48b-45cb-840a-8d52dfc08c07"/>
    <ds:schemaRef ds:uri="05137a2f-a323-4745-b62b-ea8632d88d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8B9DF2-2137-4B37-8A67-3C1CB1EF8313}">
  <ds:schemaRefs>
    <ds:schemaRef ds:uri="http://schemas.microsoft.com/sharepoint/v3/contenttype/forms"/>
  </ds:schemaRefs>
</ds:datastoreItem>
</file>

<file path=customXml/itemProps3.xml><?xml version="1.0" encoding="utf-8"?>
<ds:datastoreItem xmlns:ds="http://schemas.openxmlformats.org/officeDocument/2006/customXml" ds:itemID="{F5AF19EB-18E0-40CB-894E-22B930B0FF40}">
  <ds:schemaRefs>
    <ds:schemaRef ds:uri="05137a2f-a323-4745-b62b-ea8632d88d7e"/>
    <ds:schemaRef ds:uri="fe57c20e-f48b-45cb-840a-8d52dfc08c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101</TotalTime>
  <Words>4302</Words>
  <Application>Microsoft Office PowerPoint</Application>
  <PresentationFormat>Widescreen</PresentationFormat>
  <Paragraphs>312</Paragraphs>
  <Slides>34</Slides>
  <Notes>34</Notes>
  <HiddenSlides>0</HiddenSlides>
  <MMClips>33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Palatino Linotype</vt:lpstr>
      <vt:lpstr>keeletheme-widescreen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Belford</dc:creator>
  <cp:lastModifiedBy>Ashleigh Williams</cp:lastModifiedBy>
  <cp:revision>29</cp:revision>
  <dcterms:created xsi:type="dcterms:W3CDTF">2021-03-17T15:09:57Z</dcterms:created>
  <dcterms:modified xsi:type="dcterms:W3CDTF">2023-11-24T08:53:07Z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0x0101003900F4684F64244C85CE4EBE45199153</vt:lpwstr>
  </property>
  <property fmtid="{D5CDD505-2E9C-101B-9397-08002B2CF9AE}" pid="3" name="Order">
    <vt:r8>27500</vt:r8>
  </property>
  <property fmtid="{D5CDD505-2E9C-101B-9397-08002B2CF9AE}" pid="4" name="_ExtendedDescription">
    <vt:lpwstr/>
  </property>
  <property fmtid="{D5CDD505-2E9C-101B-9397-08002B2CF9AE}" pid="5" name="ComplianceAssetId">
    <vt:lpwstr/>
  </property>
  <property fmtid="{D5CDD505-2E9C-101B-9397-08002B2CF9AE}" pid="6" name="MediaServiceImageTags">
    <vt:lpwstr/>
  </property>
</Properties>
</file>